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8" r:id="rId1"/>
  </p:sldMasterIdLst>
  <p:notesMasterIdLst>
    <p:notesMasterId r:id="rId77"/>
  </p:notesMasterIdLst>
  <p:sldIdLst>
    <p:sldId id="316" r:id="rId2"/>
    <p:sldId id="317" r:id="rId3"/>
    <p:sldId id="347" r:id="rId4"/>
    <p:sldId id="318" r:id="rId5"/>
    <p:sldId id="319" r:id="rId6"/>
    <p:sldId id="320" r:id="rId7"/>
    <p:sldId id="321" r:id="rId8"/>
    <p:sldId id="323" r:id="rId9"/>
    <p:sldId id="324" r:id="rId10"/>
    <p:sldId id="325" r:id="rId11"/>
    <p:sldId id="326" r:id="rId12"/>
    <p:sldId id="327" r:id="rId13"/>
    <p:sldId id="328" r:id="rId14"/>
    <p:sldId id="329" r:id="rId15"/>
    <p:sldId id="330" r:id="rId16"/>
    <p:sldId id="331" r:id="rId17"/>
    <p:sldId id="332" r:id="rId18"/>
    <p:sldId id="336" r:id="rId19"/>
    <p:sldId id="315" r:id="rId20"/>
    <p:sldId id="287" r:id="rId21"/>
    <p:sldId id="288" r:id="rId22"/>
    <p:sldId id="289" r:id="rId23"/>
    <p:sldId id="290" r:id="rId24"/>
    <p:sldId id="300" r:id="rId25"/>
    <p:sldId id="291" r:id="rId26"/>
    <p:sldId id="337" r:id="rId27"/>
    <p:sldId id="348" r:id="rId28"/>
    <p:sldId id="293" r:id="rId29"/>
    <p:sldId id="295" r:id="rId30"/>
    <p:sldId id="292" r:id="rId31"/>
    <p:sldId id="294" r:id="rId32"/>
    <p:sldId id="350" r:id="rId33"/>
    <p:sldId id="351" r:id="rId34"/>
    <p:sldId id="296" r:id="rId35"/>
    <p:sldId id="299" r:id="rId36"/>
    <p:sldId id="297" r:id="rId37"/>
    <p:sldId id="352" r:id="rId38"/>
    <p:sldId id="353" r:id="rId39"/>
    <p:sldId id="302" r:id="rId40"/>
    <p:sldId id="301" r:id="rId41"/>
    <p:sldId id="303" r:id="rId42"/>
    <p:sldId id="354" r:id="rId43"/>
    <p:sldId id="355" r:id="rId44"/>
    <p:sldId id="305" r:id="rId45"/>
    <p:sldId id="373" r:id="rId46"/>
    <p:sldId id="304" r:id="rId47"/>
    <p:sldId id="369" r:id="rId48"/>
    <p:sldId id="306" r:id="rId49"/>
    <p:sldId id="375" r:id="rId50"/>
    <p:sldId id="356" r:id="rId51"/>
    <p:sldId id="357" r:id="rId52"/>
    <p:sldId id="307" r:id="rId53"/>
    <p:sldId id="379" r:id="rId54"/>
    <p:sldId id="358" r:id="rId55"/>
    <p:sldId id="359" r:id="rId56"/>
    <p:sldId id="308" r:id="rId57"/>
    <p:sldId id="311" r:id="rId58"/>
    <p:sldId id="309" r:id="rId59"/>
    <p:sldId id="360" r:id="rId60"/>
    <p:sldId id="361" r:id="rId61"/>
    <p:sldId id="310" r:id="rId62"/>
    <p:sldId id="312" r:id="rId63"/>
    <p:sldId id="362" r:id="rId64"/>
    <p:sldId id="365" r:id="rId65"/>
    <p:sldId id="313" r:id="rId66"/>
    <p:sldId id="366" r:id="rId67"/>
    <p:sldId id="368" r:id="rId68"/>
    <p:sldId id="372" r:id="rId69"/>
    <p:sldId id="380" r:id="rId70"/>
    <p:sldId id="381" r:id="rId71"/>
    <p:sldId id="377" r:id="rId72"/>
    <p:sldId id="370" r:id="rId73"/>
    <p:sldId id="333" r:id="rId74"/>
    <p:sldId id="334" r:id="rId75"/>
    <p:sldId id="346" r:id="rId76"/>
  </p:sldIdLst>
  <p:sldSz cx="12192000" cy="6858000"/>
  <p:notesSz cx="6858000" cy="9144000"/>
  <p:defaultTextStyle>
    <a:lvl1pPr>
      <a:defRPr>
        <a:latin typeface="+mj-lt"/>
        <a:ea typeface="+mj-ea"/>
        <a:cs typeface="+mj-cs"/>
        <a:sym typeface="Helvetica"/>
      </a:defRPr>
    </a:lvl1pPr>
    <a:lvl2pPr>
      <a:defRPr>
        <a:latin typeface="+mj-lt"/>
        <a:ea typeface="+mj-ea"/>
        <a:cs typeface="+mj-cs"/>
        <a:sym typeface="Helvetica"/>
      </a:defRPr>
    </a:lvl2pPr>
    <a:lvl3pPr>
      <a:defRPr>
        <a:latin typeface="+mj-lt"/>
        <a:ea typeface="+mj-ea"/>
        <a:cs typeface="+mj-cs"/>
        <a:sym typeface="Helvetica"/>
      </a:defRPr>
    </a:lvl3pPr>
    <a:lvl4pPr>
      <a:defRPr>
        <a:latin typeface="+mj-lt"/>
        <a:ea typeface="+mj-ea"/>
        <a:cs typeface="+mj-cs"/>
        <a:sym typeface="Helvetica"/>
      </a:defRPr>
    </a:lvl4pPr>
    <a:lvl5pPr>
      <a:defRPr>
        <a:latin typeface="+mj-lt"/>
        <a:ea typeface="+mj-ea"/>
        <a:cs typeface="+mj-cs"/>
        <a:sym typeface="Helvetica"/>
      </a:defRPr>
    </a:lvl5pPr>
    <a:lvl6pPr>
      <a:defRPr>
        <a:latin typeface="+mj-lt"/>
        <a:ea typeface="+mj-ea"/>
        <a:cs typeface="+mj-cs"/>
        <a:sym typeface="Helvetica"/>
      </a:defRPr>
    </a:lvl6pPr>
    <a:lvl7pPr>
      <a:defRPr>
        <a:latin typeface="+mj-lt"/>
        <a:ea typeface="+mj-ea"/>
        <a:cs typeface="+mj-cs"/>
        <a:sym typeface="Helvetica"/>
      </a:defRPr>
    </a:lvl7pPr>
    <a:lvl8pPr>
      <a:defRPr>
        <a:latin typeface="+mj-lt"/>
        <a:ea typeface="+mj-ea"/>
        <a:cs typeface="+mj-cs"/>
        <a:sym typeface="Helvetica"/>
      </a:defRPr>
    </a:lvl8pPr>
    <a:lvl9pPr>
      <a:defRPr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F2F37"/>
    <a:srgbClr val="00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EEE7283C-3CF3-47DC-8721-378D4A62B22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Row>
  </a:tblStyle>
  <a:tblStyle styleId="{CF821DB8-F4EB-4A41-A1BA-3FCAFE7338EE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33BA23B1-9221-436E-865A-0063620EA4FD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Row>
  </a:tblStyle>
  <a:tblStyle styleId="{2708684C-4D16-4618-839F-0558EEFCDFE6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06" autoAdjust="0"/>
    <p:restoredTop sz="94157" autoAdjust="0"/>
  </p:normalViewPr>
  <p:slideViewPr>
    <p:cSldViewPr snapToGrid="0">
      <p:cViewPr varScale="1">
        <p:scale>
          <a:sx n="96" d="100"/>
          <a:sy n="96" d="100"/>
        </p:scale>
        <p:origin x="78" y="444"/>
      </p:cViewPr>
      <p:guideLst/>
    </p:cSldViewPr>
  </p:slideViewPr>
  <p:outlineViewPr>
    <p:cViewPr>
      <p:scale>
        <a:sx n="33" d="100"/>
        <a:sy n="33" d="100"/>
      </p:scale>
      <p:origin x="0" y="-2666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44588559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1pPr>
    <a:lvl2pPr indent="228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2pPr>
    <a:lvl3pPr indent="457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3pPr>
    <a:lvl4pPr indent="685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4pPr>
    <a:lvl5pPr indent="9144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5pPr>
    <a:lvl6pPr indent="11430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6pPr>
    <a:lvl7pPr indent="1371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7pPr>
    <a:lvl8pPr indent="1600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8pPr>
    <a:lvl9pPr indent="1828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88" name="Shape 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 dirty="0"/>
              <a:t>Good analysis requires good samples acquired properly </a:t>
            </a:r>
          </a:p>
          <a:p>
            <a:pPr lvl="0">
              <a:defRPr sz="1800"/>
            </a:pPr>
            <a:r>
              <a:rPr sz="2400" dirty="0"/>
              <a:t>Crap in </a:t>
            </a:r>
            <a:r>
              <a:rPr sz="2400" dirty="0"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rPr sz="2400" dirty="0"/>
              <a:t>crap out</a:t>
            </a:r>
          </a:p>
        </p:txBody>
      </p:sp>
    </p:spTree>
    <p:extLst>
      <p:ext uri="{BB962C8B-B14F-4D97-AF65-F5344CB8AC3E}">
        <p14:creationId xmlns:p14="http://schemas.microsoft.com/office/powerpoint/2010/main" val="27855595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45 minutes</a:t>
            </a:r>
          </a:p>
          <a:p>
            <a:r>
              <a:rPr lang="en-GB" dirty="0"/>
              <a:t>Wait 5 minutes</a:t>
            </a:r>
          </a:p>
          <a:p>
            <a:r>
              <a:rPr lang="en-GB" dirty="0"/>
              <a:t>15:00</a:t>
            </a:r>
          </a:p>
        </p:txBody>
      </p:sp>
    </p:spTree>
    <p:extLst>
      <p:ext uri="{BB962C8B-B14F-4D97-AF65-F5344CB8AC3E}">
        <p14:creationId xmlns:p14="http://schemas.microsoft.com/office/powerpoint/2010/main" val="612870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45 minutes</a:t>
            </a:r>
          </a:p>
          <a:p>
            <a:r>
              <a:rPr lang="en-GB" dirty="0"/>
              <a:t>Wait 5 minutes</a:t>
            </a:r>
          </a:p>
          <a:p>
            <a:r>
              <a:rPr lang="en-GB" dirty="0"/>
              <a:t>15:00</a:t>
            </a:r>
          </a:p>
        </p:txBody>
      </p:sp>
    </p:spTree>
    <p:extLst>
      <p:ext uri="{BB962C8B-B14F-4D97-AF65-F5344CB8AC3E}">
        <p14:creationId xmlns:p14="http://schemas.microsoft.com/office/powerpoint/2010/main" val="7343623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46639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9562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79973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56299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93386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76896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096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200" dirty="0"/>
              <a:t>In Camera Systems need to balance mag with NA as fixed camera pixel size to get best resolution</a:t>
            </a:r>
          </a:p>
        </p:txBody>
      </p:sp>
    </p:spTree>
    <p:extLst>
      <p:ext uri="{BB962C8B-B14F-4D97-AF65-F5344CB8AC3E}">
        <p14:creationId xmlns:p14="http://schemas.microsoft.com/office/powerpoint/2010/main" val="7769947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87467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27866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46541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15035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93386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93416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32119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4080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54616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2599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Camera systems -&gt; need to balance light throughput with pixel size</a:t>
            </a:r>
          </a:p>
        </p:txBody>
      </p:sp>
    </p:spTree>
    <p:extLst>
      <p:ext uri="{BB962C8B-B14F-4D97-AF65-F5344CB8AC3E}">
        <p14:creationId xmlns:p14="http://schemas.microsoft.com/office/powerpoint/2010/main" val="19678673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28834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2525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67372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91863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67245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 running </a:t>
            </a:r>
          </a:p>
        </p:txBody>
      </p:sp>
    </p:spTree>
    <p:extLst>
      <p:ext uri="{BB962C8B-B14F-4D97-AF65-F5344CB8AC3E}">
        <p14:creationId xmlns:p14="http://schemas.microsoft.com/office/powerpoint/2010/main" val="2991041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61" name="Shape 1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Sampling of image just like sampling other things e.g. converting music from analogue to digital</a:t>
            </a:r>
          </a:p>
        </p:txBody>
      </p:sp>
    </p:spTree>
    <p:extLst>
      <p:ext uri="{BB962C8B-B14F-4D97-AF65-F5344CB8AC3E}">
        <p14:creationId xmlns:p14="http://schemas.microsoft.com/office/powerpoint/2010/main" val="1173366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72" name="Shape 1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Recommend registering with SVI for more useful info</a:t>
            </a:r>
          </a:p>
          <a:p>
            <a:pPr lvl="0">
              <a:defRPr sz="1800"/>
            </a:pPr>
            <a:r>
              <a:rPr sz="2400"/>
              <a:t>SVI uses frequency bandwidth to calculate nyquist rate (fourier transform of psf =optical transfer function) which is smaller than ‘rule of thumb’ -&gt; for airy1 pinhole can use sampling slightly larger than svi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3586845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Although I use jpeg in this course!</a:t>
            </a:r>
          </a:p>
        </p:txBody>
      </p:sp>
    </p:spTree>
    <p:extLst>
      <p:ext uri="{BB962C8B-B14F-4D97-AF65-F5344CB8AC3E}">
        <p14:creationId xmlns:p14="http://schemas.microsoft.com/office/powerpoint/2010/main" val="3390168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6873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45 minutes</a:t>
            </a:r>
          </a:p>
          <a:p>
            <a:r>
              <a:rPr lang="en-GB" dirty="0"/>
              <a:t>Wait 5 minutes</a:t>
            </a:r>
          </a:p>
          <a:p>
            <a:r>
              <a:rPr lang="en-GB" dirty="0"/>
              <a:t>15:00</a:t>
            </a:r>
          </a:p>
        </p:txBody>
      </p:sp>
    </p:spTree>
    <p:extLst>
      <p:ext uri="{BB962C8B-B14F-4D97-AF65-F5344CB8AC3E}">
        <p14:creationId xmlns:p14="http://schemas.microsoft.com/office/powerpoint/2010/main" val="1227752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It’s this reason 16-bit images can look entirely black when opened in Windows.</a:t>
            </a:r>
          </a:p>
        </p:txBody>
      </p:sp>
    </p:spTree>
    <p:extLst>
      <p:ext uri="{BB962C8B-B14F-4D97-AF65-F5344CB8AC3E}">
        <p14:creationId xmlns:p14="http://schemas.microsoft.com/office/powerpoint/2010/main" val="1151809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0" y="1844842"/>
            <a:ext cx="1152128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0" y="3356992"/>
            <a:ext cx="1152128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222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7266" y="253416"/>
            <a:ext cx="7357468" cy="5999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  <a:prstGeom prst="rect">
            <a:avLst/>
          </a:prstGeom>
        </p:spPr>
        <p:txBody>
          <a:bodyPr/>
          <a:lstStyle>
            <a:lvl5pPr>
              <a:buFont typeface="Arial" pitchFamily="34" charset="0"/>
              <a:buChar char="­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8809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  <a:prstGeom prst="rect">
            <a:avLst/>
          </a:prstGeom>
        </p:spPr>
        <p:txBody>
          <a:bodyPr/>
          <a:lstStyle>
            <a:lvl5pPr>
              <a:buFont typeface="Arial" pitchFamily="34" charset="0"/>
              <a:buChar char="­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1076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12784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12784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666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268760"/>
            <a:ext cx="7315200" cy="41764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445225"/>
            <a:ext cx="7315200" cy="6549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3659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F85A0B8-D7E4-4BAA-8572-0DFDE2B0F562}"/>
              </a:ext>
            </a:extLst>
          </p:cNvPr>
          <p:cNvSpPr/>
          <p:nvPr userDrawn="1"/>
        </p:nvSpPr>
        <p:spPr>
          <a:xfrm>
            <a:off x="208722" y="123980"/>
            <a:ext cx="2146852" cy="8588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80C81925-2576-4EE1-A614-4E256F0282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98424"/>
            <a:ext cx="1757570" cy="72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87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334963" y="1079500"/>
            <a:ext cx="1152207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34963" y="6165850"/>
            <a:ext cx="1152207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Picture 7" descr="logo-ltr.tif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963" y="285750"/>
            <a:ext cx="1944687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1" descr="address.gif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4788" y="6237288"/>
            <a:ext cx="14922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82242F-F382-48EA-A95C-31BE12ACF46A}"/>
              </a:ext>
            </a:extLst>
          </p:cNvPr>
          <p:cNvSpPr/>
          <p:nvPr userDrawn="1"/>
        </p:nvSpPr>
        <p:spPr>
          <a:xfrm>
            <a:off x="208722" y="123980"/>
            <a:ext cx="2146852" cy="8588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F83DC050-FE5B-42E0-8229-F813AEF0F8D8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98424"/>
            <a:ext cx="1757570" cy="72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16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9A1D2B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rgbClr val="BF2F37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"/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tif"/><Relationship Id="rId4" Type="http://schemas.openxmlformats.org/officeDocument/2006/relationships/image" Target="../media/image3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t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"/><Relationship Id="rId2" Type="http://schemas.openxmlformats.org/officeDocument/2006/relationships/image" Target="../media/image43.tif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"/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tif"/><Relationship Id="rId5" Type="http://schemas.openxmlformats.org/officeDocument/2006/relationships/image" Target="../media/image47.tif"/><Relationship Id="rId4" Type="http://schemas.openxmlformats.org/officeDocument/2006/relationships/image" Target="../media/image46.t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tiff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tiff"/><Relationship Id="rId4" Type="http://schemas.openxmlformats.org/officeDocument/2006/relationships/image" Target="../media/image79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tiff"/><Relationship Id="rId4" Type="http://schemas.openxmlformats.org/officeDocument/2006/relationships/image" Target="../media/image87.tif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gif"/><Relationship Id="rId4" Type="http://schemas.openxmlformats.org/officeDocument/2006/relationships/image" Target="../media/image10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imagej.net/Auto_Threshold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tif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"/><Relationship Id="rId5" Type="http://schemas.openxmlformats.org/officeDocument/2006/relationships/image" Target="../media/image19.tif"/><Relationship Id="rId4" Type="http://schemas.openxmlformats.org/officeDocument/2006/relationships/image" Target="../media/image18.ti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tif"/><Relationship Id="rId3" Type="http://schemas.openxmlformats.org/officeDocument/2006/relationships/image" Target="../media/image21.tif"/><Relationship Id="rId7" Type="http://schemas.openxmlformats.org/officeDocument/2006/relationships/image" Target="../media/image25.png"/><Relationship Id="rId12" Type="http://schemas.openxmlformats.org/officeDocument/2006/relationships/image" Target="../media/image30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tif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tif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vi.nl/NyquistCalculator" TargetMode="External"/><Relationship Id="rId4" Type="http://schemas.openxmlformats.org/officeDocument/2006/relationships/hyperlink" Target="http://svi.nl/NyquistRat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ImageJ/FIJI image processing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Dr. Dominic Alibhai &amp; </a:t>
            </a:r>
            <a:r>
              <a:rPr lang="en-GB" dirty="0" err="1"/>
              <a:t>Dr.</a:t>
            </a:r>
            <a:r>
              <a:rPr lang="en-GB" dirty="0"/>
              <a:t> Stephen Cross</a:t>
            </a:r>
          </a:p>
        </p:txBody>
      </p:sp>
    </p:spTree>
    <p:extLst>
      <p:ext uri="{BB962C8B-B14F-4D97-AF65-F5344CB8AC3E}">
        <p14:creationId xmlns:p14="http://schemas.microsoft.com/office/powerpoint/2010/main" val="304619172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215804"/>
            <a:ext cx="7265590" cy="4929411"/>
          </a:xfrm>
        </p:spPr>
        <p:txBody>
          <a:bodyPr/>
          <a:lstStyle/>
          <a:p>
            <a:r>
              <a:rPr lang="en-US" sz="2800" dirty="0"/>
              <a:t>Improve the signal to noise of the image</a:t>
            </a:r>
          </a:p>
          <a:p>
            <a:pPr lvl="1"/>
            <a:r>
              <a:rPr lang="en-US" sz="2400" dirty="0"/>
              <a:t>Background subtraction</a:t>
            </a:r>
          </a:p>
          <a:p>
            <a:pPr lvl="1"/>
            <a:r>
              <a:rPr lang="en-US" sz="2400" dirty="0"/>
              <a:t>Filtering</a:t>
            </a:r>
            <a:endParaRPr lang="en-US" dirty="0"/>
          </a:p>
          <a:p>
            <a:r>
              <a:rPr lang="en-US" sz="2800" dirty="0"/>
              <a:t>Segment and measure features within the image</a:t>
            </a:r>
          </a:p>
          <a:p>
            <a:pPr lvl="1"/>
            <a:r>
              <a:rPr lang="en-US" sz="2400" dirty="0"/>
              <a:t>Size</a:t>
            </a:r>
          </a:p>
          <a:p>
            <a:pPr lvl="1"/>
            <a:r>
              <a:rPr lang="en-US" sz="2400" dirty="0"/>
              <a:t>Shape - Circularity/</a:t>
            </a:r>
            <a:r>
              <a:rPr lang="en-US" sz="2400" dirty="0" err="1"/>
              <a:t>ellipticity</a:t>
            </a:r>
            <a:r>
              <a:rPr lang="en-US" sz="2400" dirty="0"/>
              <a:t> etc.</a:t>
            </a:r>
          </a:p>
          <a:p>
            <a:pPr lvl="1"/>
            <a:r>
              <a:rPr lang="en-US" sz="2400" dirty="0"/>
              <a:t>Intensity – per channel or ratio </a:t>
            </a:r>
          </a:p>
          <a:p>
            <a:pPr lvl="1"/>
            <a:r>
              <a:rPr lang="en-US" sz="2400" dirty="0"/>
              <a:t>Tracking</a:t>
            </a:r>
          </a:p>
          <a:p>
            <a:pPr lvl="1"/>
            <a:r>
              <a:rPr lang="en-US" sz="2400" dirty="0"/>
              <a:t>Changes over time</a:t>
            </a:r>
          </a:p>
          <a:p>
            <a:pPr lvl="1"/>
            <a:r>
              <a:rPr lang="en-US" sz="2400" dirty="0"/>
              <a:t>Changes after stimulation etc.</a:t>
            </a:r>
            <a:endParaRPr lang="en-GB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495" y="1166812"/>
            <a:ext cx="1793918" cy="18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640" y="1166812"/>
            <a:ext cx="1800000" cy="18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894" y="3167547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9426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39604"/>
            <a:ext cx="8980090" cy="4929411"/>
          </a:xfrm>
        </p:spPr>
        <p:txBody>
          <a:bodyPr/>
          <a:lstStyle/>
          <a:p>
            <a:r>
              <a:rPr lang="en-GB" sz="2400" dirty="0"/>
              <a:t>TIFF – good general choice</a:t>
            </a:r>
          </a:p>
          <a:p>
            <a:pPr lvl="1"/>
            <a:r>
              <a:rPr lang="en-GB" sz="2000" dirty="0"/>
              <a:t>Lossless storage</a:t>
            </a:r>
          </a:p>
          <a:p>
            <a:pPr lvl="1"/>
            <a:r>
              <a:rPr lang="en-GB" sz="2000" dirty="0"/>
              <a:t>Header tags for metadata</a:t>
            </a:r>
          </a:p>
          <a:p>
            <a:pPr lvl="1"/>
            <a:r>
              <a:rPr lang="en-GB" sz="2000" dirty="0"/>
              <a:t>Multipage compatible (i.e. stacks, multicolour, tile scanning etc.)</a:t>
            </a:r>
          </a:p>
          <a:p>
            <a:r>
              <a:rPr lang="en-GB" sz="2400" dirty="0"/>
              <a:t>Proprietary formats (e.g. .</a:t>
            </a:r>
            <a:r>
              <a:rPr lang="en-GB" sz="2400" dirty="0" err="1"/>
              <a:t>lif</a:t>
            </a:r>
            <a:r>
              <a:rPr lang="en-GB" sz="2400" dirty="0"/>
              <a:t>) – most complete</a:t>
            </a:r>
          </a:p>
          <a:p>
            <a:pPr lvl="1"/>
            <a:r>
              <a:rPr lang="en-GB" sz="2000" dirty="0"/>
              <a:t>Lossless storage</a:t>
            </a:r>
          </a:p>
          <a:p>
            <a:pPr lvl="1"/>
            <a:r>
              <a:rPr lang="en-GB" sz="2000" dirty="0"/>
              <a:t>(Should!) Contain all metadata</a:t>
            </a:r>
          </a:p>
          <a:p>
            <a:pPr lvl="1"/>
            <a:r>
              <a:rPr lang="en-GB" sz="2000" dirty="0"/>
              <a:t>Readers required for viewing outside proprietary software </a:t>
            </a:r>
          </a:p>
          <a:p>
            <a:r>
              <a:rPr lang="en-GB" sz="2400" dirty="0"/>
              <a:t>PNG – good for transfer/display</a:t>
            </a:r>
          </a:p>
          <a:p>
            <a:pPr lvl="1"/>
            <a:r>
              <a:rPr lang="en-GB" sz="2000" dirty="0"/>
              <a:t>Lossless compression</a:t>
            </a:r>
          </a:p>
          <a:p>
            <a:pPr lvl="1"/>
            <a:r>
              <a:rPr lang="en-GB" sz="2000" dirty="0"/>
              <a:t>RGB only</a:t>
            </a:r>
          </a:p>
          <a:p>
            <a:pPr lvl="1"/>
            <a:r>
              <a:rPr lang="en-GB" sz="2000" dirty="0"/>
              <a:t>No associated metadata</a:t>
            </a:r>
          </a:p>
          <a:p>
            <a:r>
              <a:rPr lang="en-GB" sz="2400" dirty="0"/>
              <a:t>JPEG – ….just don’t…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26" y="3828944"/>
            <a:ext cx="2160000" cy="216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27" y="1382780"/>
            <a:ext cx="2160000" cy="216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26" y="3828944"/>
            <a:ext cx="2160000" cy="21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26" y="1382780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1379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roup 198"/>
          <p:cNvGrpSpPr>
            <a:grpSpLocks noChangeAspect="1"/>
          </p:cNvGrpSpPr>
          <p:nvPr/>
        </p:nvGrpSpPr>
        <p:grpSpPr>
          <a:xfrm>
            <a:off x="7265462" y="4622521"/>
            <a:ext cx="900000" cy="900000"/>
            <a:chOff x="0" y="0"/>
            <a:chExt cx="1080003" cy="1080002"/>
          </a:xfrm>
          <a:solidFill>
            <a:schemeClr val="bg1">
              <a:lumMod val="65000"/>
            </a:schemeClr>
          </a:solidFill>
        </p:grpSpPr>
        <p:sp>
          <p:nvSpPr>
            <p:cNvPr id="194" name="Shape 194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810001" y="0"/>
              <a:ext cx="27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0" y="-1"/>
              <a:ext cx="1080004" cy="27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1620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200" y="5400"/>
                  </a:lnTo>
                  <a:lnTo>
                    <a:pt x="21600" y="0"/>
                  </a:lnTo>
                  <a:moveTo>
                    <a:pt x="16200" y="5400"/>
                  </a:moveTo>
                  <a:lnTo>
                    <a:pt x="16200" y="21600"/>
                  </a:lnTo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203" name="Group 203"/>
          <p:cNvGrpSpPr>
            <a:grpSpLocks noChangeAspect="1"/>
          </p:cNvGrpSpPr>
          <p:nvPr/>
        </p:nvGrpSpPr>
        <p:grpSpPr>
          <a:xfrm>
            <a:off x="8392132" y="4622520"/>
            <a:ext cx="900000" cy="900000"/>
            <a:chOff x="0" y="0"/>
            <a:chExt cx="1080003" cy="1080002"/>
          </a:xfrm>
          <a:solidFill>
            <a:schemeClr val="bg1">
              <a:lumMod val="65000"/>
            </a:schemeClr>
          </a:solidFill>
        </p:grpSpPr>
        <p:sp>
          <p:nvSpPr>
            <p:cNvPr id="199" name="Shape 199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810001" y="0"/>
              <a:ext cx="27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0" y="-1"/>
              <a:ext cx="1080004" cy="27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1620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200" y="5400"/>
                  </a:lnTo>
                  <a:lnTo>
                    <a:pt x="21600" y="0"/>
                  </a:lnTo>
                  <a:moveTo>
                    <a:pt x="16200" y="5400"/>
                  </a:moveTo>
                  <a:lnTo>
                    <a:pt x="16200" y="21600"/>
                  </a:lnTo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208" name="Group 208"/>
          <p:cNvGrpSpPr>
            <a:grpSpLocks noChangeAspect="1"/>
          </p:cNvGrpSpPr>
          <p:nvPr/>
        </p:nvGrpSpPr>
        <p:grpSpPr>
          <a:xfrm>
            <a:off x="9514045" y="4590370"/>
            <a:ext cx="900000" cy="900000"/>
            <a:chOff x="0" y="0"/>
            <a:chExt cx="1080003" cy="1080002"/>
          </a:xfrm>
          <a:solidFill>
            <a:schemeClr val="bg1">
              <a:lumMod val="65000"/>
            </a:schemeClr>
          </a:solidFill>
        </p:grpSpPr>
        <p:sp>
          <p:nvSpPr>
            <p:cNvPr id="204" name="Shape 204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810001" y="0"/>
              <a:ext cx="27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0" y="-1"/>
              <a:ext cx="1080004" cy="27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1620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200" y="5400"/>
                  </a:lnTo>
                  <a:lnTo>
                    <a:pt x="21600" y="0"/>
                  </a:lnTo>
                  <a:moveTo>
                    <a:pt x="16200" y="5400"/>
                  </a:moveTo>
                  <a:lnTo>
                    <a:pt x="16200" y="21600"/>
                  </a:lnTo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210" name="Shape 210"/>
          <p:cNvSpPr>
            <a:spLocks noGrp="1"/>
          </p:cNvSpPr>
          <p:nvPr>
            <p:ph idx="4294967295"/>
          </p:nvPr>
        </p:nvSpPr>
        <p:spPr>
          <a:xfrm>
            <a:off x="838200" y="1351131"/>
            <a:ext cx="10515600" cy="5032375"/>
          </a:xfrm>
          <a:prstGeom prst="rect">
            <a:avLst/>
          </a:prstGeom>
        </p:spPr>
        <p:txBody>
          <a:bodyPr/>
          <a:lstStyle>
            <a:lvl1pPr marL="355600" indent="-355600">
              <a:buClr>
                <a:srgbClr val="262626"/>
              </a:buCl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rgbClr val="262626"/>
                </a:solidFill>
              </a:rPr>
              <a:t>2D </a:t>
            </a:r>
          </a:p>
        </p:txBody>
      </p:sp>
      <p:sp>
        <p:nvSpPr>
          <p:cNvPr id="213" name="Shape 213"/>
          <p:cNvSpPr/>
          <p:nvPr/>
        </p:nvSpPr>
        <p:spPr>
          <a:xfrm>
            <a:off x="838200" y="4227291"/>
            <a:ext cx="10515600" cy="786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355600" indent="-355600">
              <a:lnSpc>
                <a:spcPct val="90000"/>
              </a:lnSpc>
              <a:spcBef>
                <a:spcPts val="1000"/>
              </a:spcBef>
              <a:buClr>
                <a:srgbClr val="262626"/>
              </a:buClr>
              <a:buSzPct val="100000"/>
              <a:buFont typeface="Arial"/>
              <a:buChar char="•"/>
              <a:defRPr sz="28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 dirty="0" err="1">
                <a:solidFill>
                  <a:srgbClr val="262626"/>
                </a:solidFill>
              </a:rPr>
              <a:t>Hyperstacking</a:t>
            </a:r>
            <a:r>
              <a:rPr sz="2800" dirty="0">
                <a:solidFill>
                  <a:srgbClr val="262626"/>
                </a:solidFill>
              </a:rPr>
              <a:t> (4,5,6,7…D) </a:t>
            </a:r>
          </a:p>
        </p:txBody>
      </p:sp>
      <p:sp>
        <p:nvSpPr>
          <p:cNvPr id="214" name="Shape 214"/>
          <p:cNvSpPr>
            <a:spLocks noChangeAspect="1"/>
          </p:cNvSpPr>
          <p:nvPr/>
        </p:nvSpPr>
        <p:spPr>
          <a:xfrm>
            <a:off x="2641599" y="1166024"/>
            <a:ext cx="900003" cy="900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bg1">
                <a:lumMod val="50000"/>
              </a:schemeClr>
            </a:solidFill>
            <a:miter lim="400000"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2895812" y="2053869"/>
            <a:ext cx="500631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400" dirty="0"/>
              <a:t>XY</a:t>
            </a:r>
          </a:p>
        </p:txBody>
      </p:sp>
      <p:sp>
        <p:nvSpPr>
          <p:cNvPr id="216" name="Shape 216"/>
          <p:cNvSpPr>
            <a:spLocks noChangeAspect="1"/>
          </p:cNvSpPr>
          <p:nvPr/>
        </p:nvSpPr>
        <p:spPr>
          <a:xfrm>
            <a:off x="7231738" y="2483923"/>
            <a:ext cx="900002" cy="900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bg1">
                <a:lumMod val="50000"/>
              </a:schemeClr>
            </a:solidFill>
            <a:miter lim="400000"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221" name="Group 221"/>
          <p:cNvGrpSpPr>
            <a:grpSpLocks noChangeAspect="1"/>
          </p:cNvGrpSpPr>
          <p:nvPr/>
        </p:nvGrpSpPr>
        <p:grpSpPr>
          <a:xfrm>
            <a:off x="9071426" y="2690021"/>
            <a:ext cx="900000" cy="899999"/>
            <a:chOff x="0" y="-1"/>
            <a:chExt cx="1080003" cy="1080002"/>
          </a:xfrm>
          <a:solidFill>
            <a:schemeClr val="accent2">
              <a:lumMod val="75000"/>
            </a:schemeClr>
          </a:solidFill>
        </p:grpSpPr>
        <p:sp>
          <p:nvSpPr>
            <p:cNvPr id="217" name="Shape 217"/>
            <p:cNvSpPr/>
            <p:nvPr/>
          </p:nvSpPr>
          <p:spPr>
            <a:xfrm>
              <a:off x="0" y="-2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810001" y="-2"/>
              <a:ext cx="27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0" y="-2"/>
              <a:ext cx="1080004" cy="270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1620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0" y="-2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200" y="5400"/>
                  </a:lnTo>
                  <a:lnTo>
                    <a:pt x="21600" y="0"/>
                  </a:lnTo>
                  <a:moveTo>
                    <a:pt x="16200" y="5400"/>
                  </a:moveTo>
                  <a:lnTo>
                    <a:pt x="16200" y="21600"/>
                  </a:lnTo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222" name="Shape 222"/>
          <p:cNvSpPr>
            <a:spLocks noChangeAspect="1"/>
          </p:cNvSpPr>
          <p:nvPr/>
        </p:nvSpPr>
        <p:spPr>
          <a:xfrm>
            <a:off x="2634340" y="2690021"/>
            <a:ext cx="900002" cy="900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bg1">
                <a:lumMod val="50000"/>
              </a:schemeClr>
            </a:solidFill>
            <a:miter lim="400000"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3" name="Shape 223"/>
          <p:cNvSpPr>
            <a:spLocks noChangeAspect="1"/>
          </p:cNvSpPr>
          <p:nvPr/>
        </p:nvSpPr>
        <p:spPr>
          <a:xfrm>
            <a:off x="3817253" y="2697281"/>
            <a:ext cx="900000" cy="900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bg1">
                <a:lumMod val="50000"/>
              </a:schemeClr>
            </a:solidFill>
            <a:miter lim="400000"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4" name="Shape 224"/>
          <p:cNvSpPr>
            <a:spLocks noChangeAspect="1"/>
          </p:cNvSpPr>
          <p:nvPr/>
        </p:nvSpPr>
        <p:spPr>
          <a:xfrm>
            <a:off x="5000165" y="2690021"/>
            <a:ext cx="900000" cy="900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bg1">
                <a:lumMod val="50000"/>
              </a:schemeClr>
            </a:solidFill>
            <a:miter lim="400000"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5" name="Shape 225"/>
          <p:cNvSpPr>
            <a:spLocks noChangeAspect="1"/>
          </p:cNvSpPr>
          <p:nvPr/>
        </p:nvSpPr>
        <p:spPr>
          <a:xfrm>
            <a:off x="7035795" y="2690021"/>
            <a:ext cx="900002" cy="900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bg1">
                <a:lumMod val="50000"/>
              </a:schemeClr>
            </a:solidFill>
            <a:miter lim="400000"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6" name="Shape 226"/>
          <p:cNvSpPr/>
          <p:nvPr/>
        </p:nvSpPr>
        <p:spPr>
          <a:xfrm>
            <a:off x="4021116" y="3590020"/>
            <a:ext cx="759690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400" dirty="0"/>
              <a:t>XYT</a:t>
            </a:r>
          </a:p>
        </p:txBody>
      </p:sp>
      <p:sp>
        <p:nvSpPr>
          <p:cNvPr id="227" name="Shape 227"/>
          <p:cNvSpPr/>
          <p:nvPr/>
        </p:nvSpPr>
        <p:spPr>
          <a:xfrm>
            <a:off x="7165661" y="3597718"/>
            <a:ext cx="759691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400"/>
              <a:t>XYC</a:t>
            </a:r>
          </a:p>
        </p:txBody>
      </p:sp>
      <p:sp>
        <p:nvSpPr>
          <p:cNvPr id="228" name="Shape 228"/>
          <p:cNvSpPr/>
          <p:nvPr/>
        </p:nvSpPr>
        <p:spPr>
          <a:xfrm>
            <a:off x="9092989" y="3608190"/>
            <a:ext cx="759690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400" dirty="0"/>
              <a:t>XYZ</a:t>
            </a:r>
          </a:p>
        </p:txBody>
      </p:sp>
      <p:sp>
        <p:nvSpPr>
          <p:cNvPr id="229" name="Shape 229"/>
          <p:cNvSpPr/>
          <p:nvPr/>
        </p:nvSpPr>
        <p:spPr>
          <a:xfrm>
            <a:off x="838200" y="3046082"/>
            <a:ext cx="10515600" cy="786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355600" indent="-355600">
              <a:lnSpc>
                <a:spcPct val="90000"/>
              </a:lnSpc>
              <a:spcBef>
                <a:spcPts val="1000"/>
              </a:spcBef>
              <a:buClr>
                <a:srgbClr val="262626"/>
              </a:buClr>
              <a:buSzPct val="100000"/>
              <a:buFont typeface="Arial"/>
              <a:buChar char="•"/>
              <a:defRPr sz="28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rgbClr val="262626"/>
                </a:solidFill>
              </a:rPr>
              <a:t>3D </a:t>
            </a:r>
          </a:p>
        </p:txBody>
      </p:sp>
      <p:grpSp>
        <p:nvGrpSpPr>
          <p:cNvPr id="234" name="Group 234"/>
          <p:cNvGrpSpPr>
            <a:grpSpLocks noChangeAspect="1"/>
          </p:cNvGrpSpPr>
          <p:nvPr/>
        </p:nvGrpSpPr>
        <p:grpSpPr>
          <a:xfrm>
            <a:off x="2634343" y="4849914"/>
            <a:ext cx="900000" cy="900000"/>
            <a:chOff x="0" y="0"/>
            <a:chExt cx="1080003" cy="1080002"/>
          </a:xfrm>
          <a:solidFill>
            <a:schemeClr val="accent2">
              <a:lumMod val="75000"/>
            </a:schemeClr>
          </a:solidFill>
        </p:grpSpPr>
        <p:sp>
          <p:nvSpPr>
            <p:cNvPr id="230" name="Shape 230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810001" y="0"/>
              <a:ext cx="27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0" y="-1"/>
              <a:ext cx="1080004" cy="27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1620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200" y="5400"/>
                  </a:lnTo>
                  <a:lnTo>
                    <a:pt x="21600" y="0"/>
                  </a:lnTo>
                  <a:moveTo>
                    <a:pt x="16200" y="5400"/>
                  </a:moveTo>
                  <a:lnTo>
                    <a:pt x="16200" y="21600"/>
                  </a:lnTo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239" name="Group 239"/>
          <p:cNvGrpSpPr>
            <a:grpSpLocks noChangeAspect="1"/>
          </p:cNvGrpSpPr>
          <p:nvPr/>
        </p:nvGrpSpPr>
        <p:grpSpPr>
          <a:xfrm>
            <a:off x="3817254" y="4849914"/>
            <a:ext cx="899999" cy="900000"/>
            <a:chOff x="0" y="0"/>
            <a:chExt cx="1080002" cy="1080002"/>
          </a:xfrm>
          <a:solidFill>
            <a:schemeClr val="accent2">
              <a:lumMod val="75000"/>
            </a:schemeClr>
          </a:solidFill>
        </p:grpSpPr>
        <p:sp>
          <p:nvSpPr>
            <p:cNvPr id="235" name="Shape 235"/>
            <p:cNvSpPr/>
            <p:nvPr/>
          </p:nvSpPr>
          <p:spPr>
            <a:xfrm>
              <a:off x="-1" y="0"/>
              <a:ext cx="108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810000" y="0"/>
              <a:ext cx="27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-1" y="-1"/>
              <a:ext cx="1080003" cy="27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1620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-1" y="0"/>
              <a:ext cx="108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200" y="5400"/>
                  </a:lnTo>
                  <a:lnTo>
                    <a:pt x="21600" y="0"/>
                  </a:lnTo>
                  <a:moveTo>
                    <a:pt x="16200" y="5400"/>
                  </a:moveTo>
                  <a:lnTo>
                    <a:pt x="16200" y="21600"/>
                  </a:lnTo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244" name="Group 244"/>
          <p:cNvGrpSpPr>
            <a:grpSpLocks noChangeAspect="1"/>
          </p:cNvGrpSpPr>
          <p:nvPr/>
        </p:nvGrpSpPr>
        <p:grpSpPr>
          <a:xfrm>
            <a:off x="5000166" y="4849914"/>
            <a:ext cx="900000" cy="900000"/>
            <a:chOff x="0" y="0"/>
            <a:chExt cx="1080003" cy="1080002"/>
          </a:xfrm>
          <a:solidFill>
            <a:schemeClr val="accent2">
              <a:lumMod val="75000"/>
            </a:schemeClr>
          </a:solidFill>
        </p:grpSpPr>
        <p:sp>
          <p:nvSpPr>
            <p:cNvPr id="240" name="Shape 240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810001" y="0"/>
              <a:ext cx="27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0" y="-1"/>
              <a:ext cx="1080004" cy="27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1620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200" y="5400"/>
                  </a:lnTo>
                  <a:lnTo>
                    <a:pt x="21600" y="0"/>
                  </a:lnTo>
                  <a:moveTo>
                    <a:pt x="16200" y="5400"/>
                  </a:moveTo>
                  <a:lnTo>
                    <a:pt x="16200" y="21600"/>
                  </a:lnTo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249" name="Group 249"/>
          <p:cNvGrpSpPr>
            <a:grpSpLocks noChangeAspect="1"/>
          </p:cNvGrpSpPr>
          <p:nvPr/>
        </p:nvGrpSpPr>
        <p:grpSpPr>
          <a:xfrm>
            <a:off x="7035796" y="4849914"/>
            <a:ext cx="900000" cy="900000"/>
            <a:chOff x="0" y="0"/>
            <a:chExt cx="1080003" cy="1080002"/>
          </a:xfrm>
          <a:solidFill>
            <a:schemeClr val="accent2">
              <a:lumMod val="75000"/>
            </a:schemeClr>
          </a:solidFill>
        </p:grpSpPr>
        <p:sp>
          <p:nvSpPr>
            <p:cNvPr id="245" name="Shape 245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810001" y="0"/>
              <a:ext cx="27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0" y="-1"/>
              <a:ext cx="1080004" cy="27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1620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200" y="5400"/>
                  </a:lnTo>
                  <a:lnTo>
                    <a:pt x="21600" y="0"/>
                  </a:lnTo>
                  <a:moveTo>
                    <a:pt x="16200" y="5400"/>
                  </a:moveTo>
                  <a:lnTo>
                    <a:pt x="16200" y="21600"/>
                  </a:lnTo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254" name="Group 254"/>
          <p:cNvGrpSpPr>
            <a:grpSpLocks noChangeAspect="1"/>
          </p:cNvGrpSpPr>
          <p:nvPr/>
        </p:nvGrpSpPr>
        <p:grpSpPr>
          <a:xfrm>
            <a:off x="8162466" y="4849914"/>
            <a:ext cx="900000" cy="900000"/>
            <a:chOff x="0" y="0"/>
            <a:chExt cx="1080003" cy="1080002"/>
          </a:xfrm>
          <a:solidFill>
            <a:schemeClr val="accent2">
              <a:lumMod val="75000"/>
            </a:schemeClr>
          </a:solidFill>
        </p:grpSpPr>
        <p:sp>
          <p:nvSpPr>
            <p:cNvPr id="250" name="Shape 250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810001" y="0"/>
              <a:ext cx="27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0" y="-1"/>
              <a:ext cx="1080004" cy="27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1620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200" y="5400"/>
                  </a:lnTo>
                  <a:lnTo>
                    <a:pt x="21600" y="0"/>
                  </a:lnTo>
                  <a:moveTo>
                    <a:pt x="16200" y="5400"/>
                  </a:moveTo>
                  <a:lnTo>
                    <a:pt x="16200" y="21600"/>
                  </a:lnTo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259" name="Group 259"/>
          <p:cNvGrpSpPr>
            <a:grpSpLocks noChangeAspect="1"/>
          </p:cNvGrpSpPr>
          <p:nvPr/>
        </p:nvGrpSpPr>
        <p:grpSpPr>
          <a:xfrm>
            <a:off x="9289139" y="4817766"/>
            <a:ext cx="900000" cy="900000"/>
            <a:chOff x="0" y="0"/>
            <a:chExt cx="1080003" cy="1080002"/>
          </a:xfrm>
          <a:solidFill>
            <a:schemeClr val="accent2">
              <a:lumMod val="75000"/>
            </a:schemeClr>
          </a:solidFill>
        </p:grpSpPr>
        <p:sp>
          <p:nvSpPr>
            <p:cNvPr id="255" name="Shape 255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810001" y="0"/>
              <a:ext cx="270003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0" y="-1"/>
              <a:ext cx="1080004" cy="27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16200" y="21600"/>
                  </a:lnTo>
                  <a:close/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0" y="0"/>
              <a:ext cx="1080004" cy="108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200" y="5400"/>
                  </a:lnTo>
                  <a:lnTo>
                    <a:pt x="21600" y="0"/>
                  </a:lnTo>
                  <a:moveTo>
                    <a:pt x="16200" y="5400"/>
                  </a:moveTo>
                  <a:lnTo>
                    <a:pt x="16200" y="21600"/>
                  </a:lnTo>
                </a:path>
              </a:pathLst>
            </a:custGeom>
            <a:grp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260" name="Shape 260"/>
          <p:cNvSpPr/>
          <p:nvPr/>
        </p:nvSpPr>
        <p:spPr>
          <a:xfrm>
            <a:off x="3818437" y="5763567"/>
            <a:ext cx="1022757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400" dirty="0"/>
              <a:t>XYZT</a:t>
            </a:r>
          </a:p>
        </p:txBody>
      </p:sp>
      <p:sp>
        <p:nvSpPr>
          <p:cNvPr id="261" name="Shape 261"/>
          <p:cNvSpPr/>
          <p:nvPr/>
        </p:nvSpPr>
        <p:spPr>
          <a:xfrm>
            <a:off x="8165904" y="5787712"/>
            <a:ext cx="1022757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400" dirty="0"/>
              <a:t>XYZCT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Types</a:t>
            </a:r>
          </a:p>
        </p:txBody>
      </p:sp>
    </p:spTree>
    <p:extLst>
      <p:ext uri="{BB962C8B-B14F-4D97-AF65-F5344CB8AC3E}">
        <p14:creationId xmlns:p14="http://schemas.microsoft.com/office/powerpoint/2010/main" val="34655206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407"/>
          <p:cNvSpPr/>
          <p:nvPr/>
        </p:nvSpPr>
        <p:spPr>
          <a:xfrm>
            <a:off x="10359120" y="5462268"/>
            <a:ext cx="145145" cy="180002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Histograms &amp; Thresholds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16744"/>
            <a:ext cx="5748392" cy="4929411"/>
          </a:xfrm>
        </p:spPr>
        <p:txBody>
          <a:bodyPr/>
          <a:lstStyle/>
          <a:p>
            <a:r>
              <a:rPr lang="en-GB" sz="2400" dirty="0"/>
              <a:t>Histogram of image shows probability density function of intensity values</a:t>
            </a:r>
          </a:p>
          <a:p>
            <a:pPr lvl="1"/>
            <a:r>
              <a:rPr lang="en-GB" sz="2000" dirty="0"/>
              <a:t>Range of intensity values determined by bit depth of</a:t>
            </a:r>
            <a:r>
              <a:rPr lang="en-GB" sz="2000" dirty="0">
                <a:solidFill>
                  <a:schemeClr val="accent2"/>
                </a:solidFill>
              </a:rPr>
              <a:t> image</a:t>
            </a:r>
          </a:p>
          <a:p>
            <a:r>
              <a:rPr lang="en-GB" sz="2400" dirty="0"/>
              <a:t>Thresholding separates foreground (objects of interest) from background</a:t>
            </a:r>
          </a:p>
          <a:p>
            <a:r>
              <a:rPr lang="en-GB" sz="2400" dirty="0"/>
              <a:t>Various algorithms available in FIJI:</a:t>
            </a:r>
          </a:p>
          <a:p>
            <a:pPr lvl="1"/>
            <a:r>
              <a:rPr lang="en-GB" sz="2000" dirty="0"/>
              <a:t>Otsu (default)</a:t>
            </a:r>
          </a:p>
          <a:p>
            <a:pPr lvl="1"/>
            <a:r>
              <a:rPr lang="en-GB" sz="2000" dirty="0"/>
              <a:t>Li</a:t>
            </a:r>
          </a:p>
          <a:p>
            <a:pPr lvl="1"/>
            <a:r>
              <a:rPr lang="en-GB" sz="2000" dirty="0"/>
              <a:t>Percentile </a:t>
            </a:r>
          </a:p>
          <a:p>
            <a:pPr lvl="1"/>
            <a:r>
              <a:rPr lang="en-GB" sz="2000" dirty="0"/>
              <a:t>…</a:t>
            </a:r>
          </a:p>
          <a:p>
            <a:r>
              <a:rPr lang="en-GB" sz="2400" dirty="0"/>
              <a:t>Each will give different results</a:t>
            </a:r>
          </a:p>
          <a:p>
            <a:pPr lvl="1"/>
            <a:r>
              <a:rPr lang="en-GB" sz="2000" dirty="0"/>
              <a:t>Doesn’t really matter which one you pick!</a:t>
            </a:r>
          </a:p>
          <a:p>
            <a:pPr lvl="1"/>
            <a:endParaRPr lang="en-GB" sz="2000" dirty="0"/>
          </a:p>
          <a:p>
            <a:pPr lvl="1"/>
            <a:endParaRPr lang="en-GB" sz="2000" dirty="0"/>
          </a:p>
          <a:p>
            <a:pPr lvl="1"/>
            <a:endParaRPr lang="en-GB" sz="2000" dirty="0"/>
          </a:p>
        </p:txBody>
      </p:sp>
      <p:sp>
        <p:nvSpPr>
          <p:cNvPr id="49" name="Shape 389"/>
          <p:cNvSpPr/>
          <p:nvPr/>
        </p:nvSpPr>
        <p:spPr>
          <a:xfrm>
            <a:off x="7617729" y="2273301"/>
            <a:ext cx="145145" cy="338400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0" name="Shape 390"/>
          <p:cNvSpPr/>
          <p:nvPr/>
        </p:nvSpPr>
        <p:spPr>
          <a:xfrm>
            <a:off x="7770129" y="2924173"/>
            <a:ext cx="145145" cy="2736005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1" name="Shape 391"/>
          <p:cNvSpPr/>
          <p:nvPr/>
        </p:nvSpPr>
        <p:spPr>
          <a:xfrm>
            <a:off x="7922529" y="3381373"/>
            <a:ext cx="145145" cy="2268003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" name="Shape 392"/>
          <p:cNvSpPr/>
          <p:nvPr/>
        </p:nvSpPr>
        <p:spPr>
          <a:xfrm>
            <a:off x="8072658" y="3990525"/>
            <a:ext cx="145145" cy="1692003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3" name="Shape 393"/>
          <p:cNvSpPr/>
          <p:nvPr/>
        </p:nvSpPr>
        <p:spPr>
          <a:xfrm>
            <a:off x="8225058" y="4424136"/>
            <a:ext cx="145145" cy="1224003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4" name="Shape 394"/>
          <p:cNvSpPr/>
          <p:nvPr/>
        </p:nvSpPr>
        <p:spPr>
          <a:xfrm>
            <a:off x="8377459" y="4736192"/>
            <a:ext cx="145145" cy="936003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" name="Shape 395"/>
          <p:cNvSpPr/>
          <p:nvPr/>
        </p:nvSpPr>
        <p:spPr>
          <a:xfrm>
            <a:off x="8529859" y="4728487"/>
            <a:ext cx="145145" cy="936003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6" name="Shape 396"/>
          <p:cNvSpPr/>
          <p:nvPr/>
        </p:nvSpPr>
        <p:spPr>
          <a:xfrm>
            <a:off x="8977534" y="3845831"/>
            <a:ext cx="145145" cy="1800003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7" name="Shape 397"/>
          <p:cNvSpPr/>
          <p:nvPr/>
        </p:nvSpPr>
        <p:spPr>
          <a:xfrm>
            <a:off x="8825134" y="4046312"/>
            <a:ext cx="145145" cy="1620003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8" name="Shape 398"/>
          <p:cNvSpPr/>
          <p:nvPr/>
        </p:nvSpPr>
        <p:spPr>
          <a:xfrm>
            <a:off x="8677273" y="4155622"/>
            <a:ext cx="145145" cy="1512003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9" name="Shape 399"/>
          <p:cNvSpPr/>
          <p:nvPr/>
        </p:nvSpPr>
        <p:spPr>
          <a:xfrm>
            <a:off x="9137191" y="4037681"/>
            <a:ext cx="145145" cy="1620003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0" name="Shape 400"/>
          <p:cNvSpPr/>
          <p:nvPr/>
        </p:nvSpPr>
        <p:spPr>
          <a:xfrm>
            <a:off x="9294580" y="4144763"/>
            <a:ext cx="145145" cy="1512003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1" name="Shape 401"/>
          <p:cNvSpPr/>
          <p:nvPr/>
        </p:nvSpPr>
        <p:spPr>
          <a:xfrm>
            <a:off x="9449249" y="4297147"/>
            <a:ext cx="145145" cy="1368003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2" name="Shape 402"/>
          <p:cNvSpPr/>
          <p:nvPr/>
        </p:nvSpPr>
        <p:spPr>
          <a:xfrm>
            <a:off x="9594396" y="4612824"/>
            <a:ext cx="145145" cy="1044003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3" name="Shape 403"/>
          <p:cNvSpPr/>
          <p:nvPr/>
        </p:nvSpPr>
        <p:spPr>
          <a:xfrm>
            <a:off x="9746796" y="4779738"/>
            <a:ext cx="145145" cy="864003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4" name="Shape 404"/>
          <p:cNvSpPr/>
          <p:nvPr/>
        </p:nvSpPr>
        <p:spPr>
          <a:xfrm>
            <a:off x="9897291" y="4898574"/>
            <a:ext cx="145145" cy="756003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5" name="Shape 405"/>
          <p:cNvSpPr/>
          <p:nvPr/>
        </p:nvSpPr>
        <p:spPr>
          <a:xfrm>
            <a:off x="10058856" y="5091792"/>
            <a:ext cx="145145" cy="576002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6" name="Shape 406"/>
          <p:cNvSpPr/>
          <p:nvPr/>
        </p:nvSpPr>
        <p:spPr>
          <a:xfrm>
            <a:off x="10206720" y="5302248"/>
            <a:ext cx="145145" cy="360002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8" name="Shape 408"/>
          <p:cNvSpPr/>
          <p:nvPr/>
        </p:nvSpPr>
        <p:spPr>
          <a:xfrm>
            <a:off x="10509254" y="5440132"/>
            <a:ext cx="145145" cy="216002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9" name="Shape 409"/>
          <p:cNvSpPr/>
          <p:nvPr/>
        </p:nvSpPr>
        <p:spPr>
          <a:xfrm>
            <a:off x="10661654" y="5447392"/>
            <a:ext cx="145145" cy="216002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0" name="Shape 410"/>
          <p:cNvSpPr/>
          <p:nvPr/>
        </p:nvSpPr>
        <p:spPr>
          <a:xfrm>
            <a:off x="10814054" y="5440136"/>
            <a:ext cx="145145" cy="216002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1" name="Shape 411"/>
          <p:cNvSpPr/>
          <p:nvPr/>
        </p:nvSpPr>
        <p:spPr>
          <a:xfrm>
            <a:off x="10973714" y="5541736"/>
            <a:ext cx="145145" cy="108002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2" name="Shape 412"/>
          <p:cNvSpPr/>
          <p:nvPr/>
        </p:nvSpPr>
        <p:spPr>
          <a:xfrm>
            <a:off x="7465330" y="1826081"/>
            <a:ext cx="145145" cy="381600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3" name="Shape 413"/>
          <p:cNvSpPr/>
          <p:nvPr/>
        </p:nvSpPr>
        <p:spPr>
          <a:xfrm>
            <a:off x="7162798" y="3802742"/>
            <a:ext cx="145145" cy="1836003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4" name="Shape 414"/>
          <p:cNvSpPr/>
          <p:nvPr/>
        </p:nvSpPr>
        <p:spPr>
          <a:xfrm>
            <a:off x="7315198" y="2082801"/>
            <a:ext cx="145145" cy="356400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75" name="Group 418"/>
          <p:cNvGrpSpPr/>
          <p:nvPr/>
        </p:nvGrpSpPr>
        <p:grpSpPr>
          <a:xfrm>
            <a:off x="7028537" y="1067932"/>
            <a:ext cx="5058238" cy="5058237"/>
            <a:chOff x="-1" y="0"/>
            <a:chExt cx="5058235" cy="5058231"/>
          </a:xfrm>
        </p:grpSpPr>
        <p:sp>
          <p:nvSpPr>
            <p:cNvPr id="76" name="Shape 415"/>
            <p:cNvSpPr/>
            <p:nvPr/>
          </p:nvSpPr>
          <p:spPr>
            <a:xfrm>
              <a:off x="50800" y="471941"/>
              <a:ext cx="4775206" cy="4122061"/>
            </a:xfrm>
            <a:prstGeom prst="rect">
              <a:avLst/>
            </a:prstGeom>
            <a:noFill/>
            <a:ln w="5080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7" name="Shape 416"/>
            <p:cNvSpPr/>
            <p:nvPr/>
          </p:nvSpPr>
          <p:spPr>
            <a:xfrm>
              <a:off x="-2" y="262845"/>
              <a:ext cx="5058236" cy="39778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8" name="Shape 417"/>
            <p:cNvSpPr/>
            <p:nvPr/>
          </p:nvSpPr>
          <p:spPr>
            <a:xfrm rot="5400000">
              <a:off x="2304828" y="2330225"/>
              <a:ext cx="5058233" cy="39778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45" name="Shape 420"/>
          <p:cNvSpPr/>
          <p:nvPr/>
        </p:nvSpPr>
        <p:spPr>
          <a:xfrm>
            <a:off x="11517088" y="5698775"/>
            <a:ext cx="674912" cy="3581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r>
              <a:t>255</a:t>
            </a:r>
          </a:p>
        </p:txBody>
      </p:sp>
      <p:sp>
        <p:nvSpPr>
          <p:cNvPr id="46" name="Shape 421"/>
          <p:cNvSpPr/>
          <p:nvPr/>
        </p:nvSpPr>
        <p:spPr>
          <a:xfrm>
            <a:off x="7079342" y="5695222"/>
            <a:ext cx="674912" cy="3581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r>
              <a:t>0</a:t>
            </a:r>
          </a:p>
        </p:txBody>
      </p:sp>
      <p:sp>
        <p:nvSpPr>
          <p:cNvPr id="47" name="Shape 422"/>
          <p:cNvSpPr/>
          <p:nvPr/>
        </p:nvSpPr>
        <p:spPr>
          <a:xfrm rot="16200000">
            <a:off x="5908580" y="3025222"/>
            <a:ext cx="1799774" cy="3581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r>
              <a:t>Frequency</a:t>
            </a:r>
          </a:p>
        </p:txBody>
      </p:sp>
      <p:sp>
        <p:nvSpPr>
          <p:cNvPr id="48" name="Shape 423"/>
          <p:cNvSpPr/>
          <p:nvPr/>
        </p:nvSpPr>
        <p:spPr>
          <a:xfrm>
            <a:off x="8547554" y="5701856"/>
            <a:ext cx="1799773" cy="3581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r>
              <a:t>Intensity</a:t>
            </a:r>
          </a:p>
        </p:txBody>
      </p:sp>
      <p:sp>
        <p:nvSpPr>
          <p:cNvPr id="42" name="Shape 425"/>
          <p:cNvSpPr/>
          <p:nvPr/>
        </p:nvSpPr>
        <p:spPr>
          <a:xfrm flipV="1">
            <a:off x="8531155" y="1846140"/>
            <a:ext cx="24065" cy="3789950"/>
          </a:xfrm>
          <a:prstGeom prst="line">
            <a:avLst/>
          </a:prstGeom>
          <a:ln w="38100">
            <a:solidFill>
              <a:schemeClr val="tx1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/>
            </a:pPr>
            <a:endParaRPr/>
          </a:p>
        </p:txBody>
      </p:sp>
      <p:sp>
        <p:nvSpPr>
          <p:cNvPr id="43" name="Shape 426"/>
          <p:cNvSpPr/>
          <p:nvPr/>
        </p:nvSpPr>
        <p:spPr>
          <a:xfrm>
            <a:off x="8019304" y="1539920"/>
            <a:ext cx="2092615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r>
              <a:t>Threshold</a:t>
            </a:r>
          </a:p>
        </p:txBody>
      </p:sp>
    </p:spTree>
    <p:extLst>
      <p:ext uri="{BB962C8B-B14F-4D97-AF65-F5344CB8AC3E}">
        <p14:creationId xmlns:p14="http://schemas.microsoft.com/office/powerpoint/2010/main" val="107226573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Binary 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Im</a:t>
            </a:r>
            <a:r>
              <a:rPr lang="en-GB" dirty="0"/>
              <a:t>ages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97" y="1716012"/>
            <a:ext cx="2880000" cy="2873911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014" y="1419887"/>
            <a:ext cx="5400000" cy="3466161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 flipV="1">
            <a:off x="4761706" y="1688306"/>
            <a:ext cx="21432" cy="2790825"/>
          </a:xfrm>
          <a:prstGeom prst="line">
            <a:avLst/>
          </a:prstGeom>
          <a:ln w="317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9398000" y="2098198"/>
            <a:ext cx="2453833" cy="1971040"/>
            <a:chOff x="9551397" y="1181928"/>
            <a:chExt cx="2453833" cy="1971040"/>
          </a:xfrm>
        </p:grpSpPr>
        <p:graphicFrame>
          <p:nvGraphicFramePr>
            <p:cNvPr id="4" name="Table 138"/>
            <p:cNvGraphicFramePr/>
            <p:nvPr/>
          </p:nvGraphicFramePr>
          <p:xfrm>
            <a:off x="9551397" y="1181928"/>
            <a:ext cx="2453833" cy="1971040"/>
          </p:xfrm>
          <a:graphic>
            <a:graphicData uri="http://schemas.openxmlformats.org/drawingml/2006/table">
              <a:tbl>
                <a:tblPr bandRow="1"/>
                <a:tblGrid>
                  <a:gridCol w="89761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69153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087061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492760"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 dirty="0">
                            <a:sym typeface="Helvetica"/>
                          </a:rPr>
                          <a:t>1 bit 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E0E0E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>
                            <a:sym typeface="Helvetica"/>
                          </a:rPr>
                          <a:t>2</a:t>
                        </a:r>
                        <a:r>
                          <a:rPr sz="2000" baseline="30000">
                            <a:sym typeface="Helvetica"/>
                          </a:rPr>
                          <a:t>1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E0E0E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 dirty="0">
                            <a:sym typeface="Helvetica"/>
                          </a:rPr>
                          <a:t>2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E0E0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92760"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>
                            <a:sym typeface="Helvetica"/>
                          </a:rPr>
                          <a:t>8 bit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F0F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 dirty="0">
                            <a:sym typeface="Helvetica"/>
                          </a:rPr>
                          <a:t>2</a:t>
                        </a:r>
                        <a:r>
                          <a:rPr sz="2000" baseline="30000" dirty="0">
                            <a:sym typeface="Helvetica"/>
                          </a:rPr>
                          <a:t>8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F0F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>
                            <a:sym typeface="Helvetica"/>
                          </a:rPr>
                          <a:t>256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F0F0F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92760"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>
                            <a:sym typeface="Helvetica"/>
                          </a:rPr>
                          <a:t>12 bit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E0E0E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>
                            <a:sym typeface="Helvetica"/>
                          </a:rPr>
                          <a:t>2</a:t>
                        </a:r>
                        <a:r>
                          <a:rPr sz="2000" baseline="30000">
                            <a:sym typeface="Helvetica"/>
                          </a:rPr>
                          <a:t>12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E0E0E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 dirty="0">
                            <a:sym typeface="Helvetica"/>
                          </a:rPr>
                          <a:t>4096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E0E0E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92760"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 dirty="0">
                            <a:sym typeface="Helvetica"/>
                          </a:rPr>
                          <a:t>16 bit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F0F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>
                            <a:sym typeface="Helvetica"/>
                          </a:rPr>
                          <a:t>2</a:t>
                        </a:r>
                        <a:r>
                          <a:rPr sz="2000" baseline="30000">
                            <a:sym typeface="Helvetica"/>
                          </a:rPr>
                          <a:t>16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F0F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vl="0" algn="ctr">
                          <a:defRPr b="0" i="0"/>
                        </a:pPr>
                        <a:r>
                          <a:rPr sz="2000" dirty="0">
                            <a:sym typeface="Helvetica"/>
                          </a:rPr>
                          <a:t>65536</a:t>
                        </a:r>
                      </a:p>
                    </a:txBody>
                    <a:tcPr marL="63500" marR="63500" marT="63500" marB="63500" horzOverflow="overflow">
                      <a:lnL w="12700"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F0F0F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6" name="Rectangle 15"/>
            <p:cNvSpPr/>
            <p:nvPr/>
          </p:nvSpPr>
          <p:spPr>
            <a:xfrm>
              <a:off x="9551397" y="1207328"/>
              <a:ext cx="2453833" cy="430972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476597" y="4886048"/>
            <a:ext cx="10826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Binary image formed of 0’s and 1’s – background and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Use threshold value calculated from histogram to determine cut-off intensity 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133" y="1688306"/>
            <a:ext cx="2880000" cy="28800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76597" y="5717045"/>
            <a:ext cx="9988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2"/>
                </a:solidFill>
              </a:rPr>
              <a:t>Otsu threshold used – threshold = 23 </a:t>
            </a:r>
          </a:p>
        </p:txBody>
      </p:sp>
    </p:spTree>
    <p:extLst>
      <p:ext uri="{BB962C8B-B14F-4D97-AF65-F5344CB8AC3E}">
        <p14:creationId xmlns:p14="http://schemas.microsoft.com/office/powerpoint/2010/main" val="26159919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Filtering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20554"/>
            <a:ext cx="11521280" cy="4929411"/>
          </a:xfrm>
        </p:spPr>
        <p:txBody>
          <a:bodyPr/>
          <a:lstStyle/>
          <a:p>
            <a:r>
              <a:rPr lang="en-US" sz="2800" dirty="0"/>
              <a:t>Spatial Filter:</a:t>
            </a:r>
          </a:p>
          <a:p>
            <a:pPr lvl="1"/>
            <a:r>
              <a:rPr lang="en-US" sz="2000" dirty="0"/>
              <a:t>Image operation where each pixel value I(</a:t>
            </a:r>
            <a:r>
              <a:rPr lang="en-US" sz="2000" dirty="0" err="1"/>
              <a:t>u,v</a:t>
            </a:r>
            <a:r>
              <a:rPr lang="en-US" sz="2000" dirty="0"/>
              <a:t>) is changed by a function of the intensities of pixels in the </a:t>
            </a:r>
            <a:r>
              <a:rPr lang="en-US" sz="2000" dirty="0" err="1"/>
              <a:t>neighbourhood</a:t>
            </a:r>
            <a:r>
              <a:rPr lang="en-US" sz="2000" dirty="0"/>
              <a:t> of (</a:t>
            </a:r>
            <a:r>
              <a:rPr lang="en-US" sz="2000" dirty="0" err="1"/>
              <a:t>u,v</a:t>
            </a:r>
            <a:r>
              <a:rPr lang="en-US" sz="2000" dirty="0"/>
              <a:t>).</a:t>
            </a:r>
          </a:p>
          <a:p>
            <a:pPr lvl="1"/>
            <a:r>
              <a:rPr lang="en-US" sz="2000" dirty="0"/>
              <a:t>Example: Mean filter in 3 x 3 </a:t>
            </a:r>
            <a:r>
              <a:rPr lang="en-US" sz="2000" dirty="0" err="1"/>
              <a:t>neighbourhood</a:t>
            </a:r>
            <a:endParaRPr lang="en-GB" sz="2000" dirty="0"/>
          </a:p>
        </p:txBody>
      </p:sp>
      <p:grpSp>
        <p:nvGrpSpPr>
          <p:cNvPr id="4" name="Group 3"/>
          <p:cNvGrpSpPr/>
          <p:nvPr/>
        </p:nvGrpSpPr>
        <p:grpSpPr>
          <a:xfrm>
            <a:off x="4528246" y="2601935"/>
            <a:ext cx="3249600" cy="3420195"/>
            <a:chOff x="2694000" y="2390571"/>
            <a:chExt cx="3249600" cy="342019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8890" y="2903635"/>
              <a:ext cx="2384214" cy="2384212"/>
            </a:xfrm>
            <a:prstGeom prst="rect">
              <a:avLst/>
            </a:prstGeom>
          </p:spPr>
        </p:pic>
        <p:sp>
          <p:nvSpPr>
            <p:cNvPr id="6" name="Rectangle 5"/>
            <p:cNvSpPr>
              <a:spLocks noChangeAspect="1"/>
            </p:cNvSpPr>
            <p:nvPr/>
          </p:nvSpPr>
          <p:spPr>
            <a:xfrm>
              <a:off x="3738784" y="3962426"/>
              <a:ext cx="158948" cy="158947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208890" y="2903635"/>
              <a:ext cx="249927" cy="326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kern="0" dirty="0">
                  <a:solidFill>
                    <a:prstClr val="white"/>
                  </a:solidFill>
                  <a:ea typeface="+mj-ea"/>
                  <a:cs typeface="+mj-cs"/>
                  <a:sym typeface="Helvetica"/>
                </a:rPr>
                <a:t>I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3815682" y="2669832"/>
              <a:ext cx="0" cy="1748422"/>
            </a:xfrm>
            <a:prstGeom prst="line">
              <a:avLst/>
            </a:prstGeom>
            <a:ln w="25400">
              <a:solidFill>
                <a:srgbClr val="C00000">
                  <a:alpha val="25000"/>
                </a:srgb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>
              <a:off x="3513686" y="3418272"/>
              <a:ext cx="0" cy="1239791"/>
            </a:xfrm>
            <a:prstGeom prst="line">
              <a:avLst/>
            </a:prstGeom>
            <a:ln w="25400">
              <a:solidFill>
                <a:srgbClr val="C00000">
                  <a:alpha val="25000"/>
                </a:srgb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693129" y="2390571"/>
              <a:ext cx="475568" cy="326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u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94000" y="3836443"/>
              <a:ext cx="475568" cy="326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v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819913" y="5441434"/>
              <a:ext cx="1123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I(</a:t>
              </a:r>
              <a:r>
                <a:rPr lang="en-GB" i="1" kern="0" dirty="0" err="1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u,v</a:t>
              </a:r>
              <a:r>
                <a:rPr lang="en-GB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)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3816035" y="4040532"/>
              <a:ext cx="1045842" cy="1479008"/>
            </a:xfrm>
            <a:prstGeom prst="straightConnector1">
              <a:avLst/>
            </a:prstGeom>
            <a:ln w="19050">
              <a:solidFill>
                <a:srgbClr val="C00000">
                  <a:alpha val="25000"/>
                </a:srgb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8767534" y="2587421"/>
            <a:ext cx="3166200" cy="3420195"/>
            <a:chOff x="6608534" y="2390571"/>
            <a:chExt cx="3166200" cy="342019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3787" y="2903635"/>
              <a:ext cx="2384212" cy="2384212"/>
            </a:xfrm>
            <a:prstGeom prst="rect">
              <a:avLst/>
            </a:prstGeom>
          </p:spPr>
        </p:pic>
        <p:sp>
          <p:nvSpPr>
            <p:cNvPr id="16" name="Rectangle 15"/>
            <p:cNvSpPr>
              <a:spLocks noChangeAspect="1"/>
            </p:cNvSpPr>
            <p:nvPr/>
          </p:nvSpPr>
          <p:spPr>
            <a:xfrm>
              <a:off x="7640218" y="3962426"/>
              <a:ext cx="158948" cy="158947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113786" y="2898069"/>
              <a:ext cx="329031" cy="326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kern="0" dirty="0">
                  <a:solidFill>
                    <a:prstClr val="white"/>
                  </a:solidFill>
                  <a:ea typeface="+mj-ea"/>
                  <a:cs typeface="+mj-cs"/>
                  <a:sym typeface="Helvetica"/>
                </a:rPr>
                <a:t>I’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7718861" y="2669832"/>
              <a:ext cx="0" cy="1748422"/>
            </a:xfrm>
            <a:prstGeom prst="line">
              <a:avLst/>
            </a:prstGeom>
            <a:ln w="25400">
              <a:solidFill>
                <a:srgbClr val="C00000">
                  <a:alpha val="25000"/>
                </a:srgb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>
              <a:off x="7426677" y="3418272"/>
              <a:ext cx="0" cy="1239791"/>
            </a:xfrm>
            <a:prstGeom prst="line">
              <a:avLst/>
            </a:prstGeom>
            <a:ln w="25400">
              <a:solidFill>
                <a:srgbClr val="C00000">
                  <a:alpha val="25000"/>
                </a:srgb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7571004" y="2390571"/>
              <a:ext cx="475568" cy="326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u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608534" y="3836443"/>
              <a:ext cx="475568" cy="326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v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651047" y="5441434"/>
              <a:ext cx="1123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I’(</a:t>
              </a:r>
              <a:r>
                <a:rPr lang="en-GB" i="1" kern="0" dirty="0" err="1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u,v</a:t>
              </a:r>
              <a:r>
                <a:rPr lang="en-GB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)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7724067" y="4039486"/>
              <a:ext cx="1045842" cy="1479008"/>
            </a:xfrm>
            <a:prstGeom prst="straightConnector1">
              <a:avLst/>
            </a:prstGeom>
            <a:ln w="19050">
              <a:solidFill>
                <a:srgbClr val="C00000">
                  <a:alpha val="25000"/>
                </a:srgb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ight Arrow 23"/>
          <p:cNvSpPr/>
          <p:nvPr/>
        </p:nvSpPr>
        <p:spPr>
          <a:xfrm>
            <a:off x="7851610" y="4037575"/>
            <a:ext cx="676557" cy="484632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grpSp>
        <p:nvGrpSpPr>
          <p:cNvPr id="25" name="Group 24"/>
          <p:cNvGrpSpPr>
            <a:grpSpLocks noChangeAspect="1"/>
          </p:cNvGrpSpPr>
          <p:nvPr/>
        </p:nvGrpSpPr>
        <p:grpSpPr>
          <a:xfrm>
            <a:off x="585326" y="2953874"/>
            <a:ext cx="2520000" cy="2520000"/>
            <a:chOff x="1092200" y="2082800"/>
            <a:chExt cx="3240000" cy="3240000"/>
          </a:xfrm>
        </p:grpSpPr>
        <p:grpSp>
          <p:nvGrpSpPr>
            <p:cNvPr id="26" name="Group 25"/>
            <p:cNvGrpSpPr/>
            <p:nvPr/>
          </p:nvGrpSpPr>
          <p:grpSpPr>
            <a:xfrm>
              <a:off x="1092200" y="2082800"/>
              <a:ext cx="3240000" cy="3240000"/>
              <a:chOff x="1524000" y="2311400"/>
              <a:chExt cx="3240000" cy="3240000"/>
            </a:xfrm>
            <a:solidFill>
              <a:schemeClr val="bg1">
                <a:lumMod val="95000"/>
              </a:schemeClr>
            </a:solidFill>
          </p:grpSpPr>
          <p:sp>
            <p:nvSpPr>
              <p:cNvPr id="36" name="Rectangle 35"/>
              <p:cNvSpPr>
                <a:spLocks noChangeAspect="1"/>
              </p:cNvSpPr>
              <p:nvPr/>
            </p:nvSpPr>
            <p:spPr>
              <a:xfrm>
                <a:off x="1524000" y="2311400"/>
                <a:ext cx="3240000" cy="3240000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kern="0">
                  <a:solidFill>
                    <a:prstClr val="white"/>
                  </a:solidFill>
                  <a:sym typeface="Helvetica"/>
                </a:endParaRPr>
              </a:p>
            </p:txBody>
          </p:sp>
          <p:cxnSp>
            <p:nvCxnSpPr>
              <p:cNvPr id="37" name="Straight Connector 36"/>
              <p:cNvCxnSpPr/>
              <p:nvPr/>
            </p:nvCxnSpPr>
            <p:spPr>
              <a:xfrm>
                <a:off x="2944429" y="2311400"/>
                <a:ext cx="0" cy="3240000"/>
              </a:xfrm>
              <a:prstGeom prst="line">
                <a:avLst/>
              </a:prstGeom>
              <a:grpFill/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4439400" y="2311400"/>
                <a:ext cx="0" cy="3240000"/>
              </a:xfrm>
              <a:prstGeom prst="line">
                <a:avLst/>
              </a:prstGeom>
              <a:grpFill/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1823200" y="2311400"/>
                <a:ext cx="0" cy="3240000"/>
              </a:xfrm>
              <a:prstGeom prst="line">
                <a:avLst/>
              </a:prstGeom>
              <a:grpFill/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2196943" y="2311400"/>
                <a:ext cx="0" cy="3240000"/>
              </a:xfrm>
              <a:prstGeom prst="line">
                <a:avLst/>
              </a:prstGeom>
              <a:grpFill/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3691915" y="2311400"/>
                <a:ext cx="0" cy="3240000"/>
              </a:xfrm>
              <a:prstGeom prst="line">
                <a:avLst/>
              </a:prstGeom>
              <a:grpFill/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3318172" y="2311400"/>
                <a:ext cx="0" cy="3240000"/>
              </a:xfrm>
              <a:prstGeom prst="line">
                <a:avLst/>
              </a:prstGeom>
              <a:grpFill/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2570686" y="2311400"/>
                <a:ext cx="0" cy="3240000"/>
              </a:xfrm>
              <a:prstGeom prst="line">
                <a:avLst/>
              </a:prstGeom>
              <a:grpFill/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4065658" y="2311400"/>
                <a:ext cx="0" cy="3240000"/>
              </a:xfrm>
              <a:prstGeom prst="line">
                <a:avLst/>
              </a:prstGeom>
              <a:grpFill/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5" name="Group 44"/>
              <p:cNvGrpSpPr/>
              <p:nvPr/>
            </p:nvGrpSpPr>
            <p:grpSpPr>
              <a:xfrm rot="5400000">
                <a:off x="1835900" y="2311400"/>
                <a:ext cx="2616200" cy="3240000"/>
                <a:chOff x="6357100" y="2311400"/>
                <a:chExt cx="2616200" cy="3240000"/>
              </a:xfrm>
              <a:grpFill/>
            </p:grpSpPr>
            <p:cxnSp>
              <p:nvCxnSpPr>
                <p:cNvPr id="46" name="Straight Connector 45"/>
                <p:cNvCxnSpPr/>
                <p:nvPr/>
              </p:nvCxnSpPr>
              <p:spPr>
                <a:xfrm>
                  <a:off x="7478329" y="2311400"/>
                  <a:ext cx="0" cy="3240000"/>
                </a:xfrm>
                <a:prstGeom prst="line">
                  <a:avLst/>
                </a:prstGeom>
                <a:grpFill/>
                <a:ln w="254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>
                  <a:off x="8973300" y="2311400"/>
                  <a:ext cx="0" cy="3240000"/>
                </a:xfrm>
                <a:prstGeom prst="line">
                  <a:avLst/>
                </a:prstGeom>
                <a:grpFill/>
                <a:ln w="254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6357100" y="2311400"/>
                  <a:ext cx="0" cy="3240000"/>
                </a:xfrm>
                <a:prstGeom prst="line">
                  <a:avLst/>
                </a:prstGeom>
                <a:grpFill/>
                <a:ln w="254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6730843" y="2311400"/>
                  <a:ext cx="0" cy="3240000"/>
                </a:xfrm>
                <a:prstGeom prst="line">
                  <a:avLst/>
                </a:prstGeom>
                <a:grpFill/>
                <a:ln w="254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8225815" y="2311400"/>
                  <a:ext cx="0" cy="3240000"/>
                </a:xfrm>
                <a:prstGeom prst="line">
                  <a:avLst/>
                </a:prstGeom>
                <a:grpFill/>
                <a:ln w="254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7852072" y="2311400"/>
                  <a:ext cx="0" cy="3240000"/>
                </a:xfrm>
                <a:prstGeom prst="line">
                  <a:avLst/>
                </a:prstGeom>
                <a:grpFill/>
                <a:ln w="254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>
                <a:xfrm>
                  <a:off x="7104586" y="2311400"/>
                  <a:ext cx="0" cy="3240000"/>
                </a:xfrm>
                <a:prstGeom prst="line">
                  <a:avLst/>
                </a:prstGeom>
                <a:grpFill/>
                <a:ln w="254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8599558" y="2311400"/>
                  <a:ext cx="0" cy="3240000"/>
                </a:xfrm>
                <a:prstGeom prst="line">
                  <a:avLst/>
                </a:prstGeom>
                <a:grpFill/>
                <a:ln w="254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7" name="Rectangle 26"/>
            <p:cNvSpPr>
              <a:spLocks noChangeAspect="1"/>
            </p:cNvSpPr>
            <p:nvPr/>
          </p:nvSpPr>
          <p:spPr>
            <a:xfrm>
              <a:off x="2138500" y="2781407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28" name="Rectangle 27"/>
            <p:cNvSpPr>
              <a:spLocks noChangeAspect="1"/>
            </p:cNvSpPr>
            <p:nvPr/>
          </p:nvSpPr>
          <p:spPr>
            <a:xfrm>
              <a:off x="2138500" y="3151550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29" name="Rectangle 28"/>
            <p:cNvSpPr>
              <a:spLocks noChangeAspect="1"/>
            </p:cNvSpPr>
            <p:nvPr/>
          </p:nvSpPr>
          <p:spPr>
            <a:xfrm>
              <a:off x="2138500" y="3528309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30" name="Rectangle 29"/>
            <p:cNvSpPr>
              <a:spLocks noChangeAspect="1"/>
            </p:cNvSpPr>
            <p:nvPr/>
          </p:nvSpPr>
          <p:spPr>
            <a:xfrm>
              <a:off x="1397885" y="2781407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31" name="Rectangle 30"/>
            <p:cNvSpPr>
              <a:spLocks noChangeAspect="1"/>
            </p:cNvSpPr>
            <p:nvPr/>
          </p:nvSpPr>
          <p:spPr>
            <a:xfrm>
              <a:off x="1397885" y="3151550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32" name="Rectangle 31"/>
            <p:cNvSpPr>
              <a:spLocks noChangeAspect="1"/>
            </p:cNvSpPr>
            <p:nvPr/>
          </p:nvSpPr>
          <p:spPr>
            <a:xfrm>
              <a:off x="1397885" y="3528309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33" name="Rectangle 32"/>
            <p:cNvSpPr>
              <a:spLocks noChangeAspect="1"/>
            </p:cNvSpPr>
            <p:nvPr/>
          </p:nvSpPr>
          <p:spPr>
            <a:xfrm>
              <a:off x="1769518" y="3528309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34" name="Rectangle 33"/>
            <p:cNvSpPr>
              <a:spLocks noChangeAspect="1"/>
            </p:cNvSpPr>
            <p:nvPr/>
          </p:nvSpPr>
          <p:spPr>
            <a:xfrm>
              <a:off x="1770302" y="2781407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35" name="Rectangle 34"/>
            <p:cNvSpPr>
              <a:spLocks noChangeAspect="1"/>
            </p:cNvSpPr>
            <p:nvPr/>
          </p:nvSpPr>
          <p:spPr>
            <a:xfrm>
              <a:off x="1766863" y="3151550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>
                <a:spLocks noChangeAspect="1"/>
              </p:cNvSpPr>
              <p:nvPr/>
            </p:nvSpPr>
            <p:spPr>
              <a:xfrm>
                <a:off x="710973" y="5533552"/>
                <a:ext cx="2292935" cy="629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sSupPr>
                        <m:e>
                          <m:r>
                            <a:rPr lang="en-GB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𝐼</m:t>
                          </m:r>
                        </m:e>
                        <m:sup>
                          <m:r>
                            <a:rPr lang="en-GB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′</m:t>
                          </m:r>
                        </m:sup>
                      </m:sSup>
                      <m:r>
                        <a:rPr lang="en-GB" sz="1400" i="1" ker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  <a:sym typeface="Helvetica"/>
                        </a:rPr>
                        <m:t>=</m:t>
                      </m:r>
                      <m:f>
                        <m:fPr>
                          <m:ctrlPr>
                            <a:rPr lang="en-GB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fPr>
                        <m:num>
                          <m:r>
                            <a:rPr lang="en-GB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1</m:t>
                          </m:r>
                        </m:num>
                        <m:den>
                          <m:r>
                            <a:rPr lang="en-GB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9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𝑖</m:t>
                          </m:r>
                          <m:r>
                            <a:rPr lang="en-GB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=−1</m:t>
                          </m:r>
                        </m:sub>
                        <m:sup>
                          <m:r>
                            <a:rPr lang="en-GB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GB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Helvetica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Helvetica"/>
                                </a:rPr>
                                <m:t>𝑗</m:t>
                              </m:r>
                              <m:r>
                                <a:rPr lang="en-GB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Helvetica"/>
                                </a:rPr>
                                <m:t>=−1</m:t>
                              </m:r>
                            </m:sub>
                            <m:sup>
                              <m:r>
                                <a:rPr lang="en-GB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Helvetica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n-GB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Helvetica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GB" sz="14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Helvetica"/>
                                    </a:rPr>
                                  </m:ctrlPr>
                                </m:dPr>
                                <m:e>
                                  <m:r>
                                    <a:rPr lang="en-GB" sz="14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Helvetica"/>
                                    </a:rPr>
                                    <m:t>𝑢</m:t>
                                  </m:r>
                                  <m:r>
                                    <a:rPr lang="en-GB" sz="14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Helvetica"/>
                                    </a:rPr>
                                    <m:t>+</m:t>
                                  </m:r>
                                  <m:r>
                                    <a:rPr lang="en-GB" sz="14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Helvetica"/>
                                    </a:rPr>
                                    <m:t>𝑖</m:t>
                                  </m:r>
                                  <m:r>
                                    <a:rPr lang="en-GB" sz="14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Helvetica"/>
                                    </a:rPr>
                                    <m:t>, </m:t>
                                  </m:r>
                                  <m:r>
                                    <a:rPr lang="en-GB" sz="14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Helvetica"/>
                                    </a:rPr>
                                    <m:t>𝑣</m:t>
                                  </m:r>
                                  <m:r>
                                    <a:rPr lang="en-GB" sz="14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Helvetica"/>
                                    </a:rPr>
                                    <m:t>+</m:t>
                                  </m:r>
                                  <m:r>
                                    <a:rPr lang="en-GB" sz="14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Helvetica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GB" sz="1400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73" y="5533552"/>
                <a:ext cx="2292935" cy="6295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ight Arrow 54"/>
          <p:cNvSpPr/>
          <p:nvPr/>
        </p:nvSpPr>
        <p:spPr>
          <a:xfrm>
            <a:off x="3639060" y="4037575"/>
            <a:ext cx="676557" cy="484632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103714" y="2609942"/>
            <a:ext cx="475568" cy="326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u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356765" y="2609942"/>
            <a:ext cx="47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u</a:t>
            </a:r>
            <a:r>
              <a:rPr lang="en-GB" kern="0" baseline="-2500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+1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11707" y="2609942"/>
            <a:ext cx="47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u</a:t>
            </a:r>
            <a:r>
              <a:rPr lang="en-GB" kern="0" baseline="-2500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-1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22203" y="3716404"/>
            <a:ext cx="47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v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22203" y="4006812"/>
            <a:ext cx="47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v</a:t>
            </a:r>
            <a:r>
              <a:rPr lang="en-GB" kern="0" baseline="-2500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+1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22203" y="3420318"/>
            <a:ext cx="47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v</a:t>
            </a:r>
            <a:r>
              <a:rPr lang="en-GB" kern="0" baseline="-2500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93342936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Filtering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5"/>
            <a:ext cx="11521280" cy="1127346"/>
          </a:xfrm>
        </p:spPr>
        <p:txBody>
          <a:bodyPr/>
          <a:lstStyle/>
          <a:p>
            <a:r>
              <a:rPr lang="en-US" dirty="0"/>
              <a:t>Applying filters:</a:t>
            </a:r>
          </a:p>
          <a:p>
            <a:pPr lvl="1"/>
            <a:r>
              <a:rPr lang="en-US" dirty="0"/>
              <a:t>Raster scan processing kernel across image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874" y="2461411"/>
            <a:ext cx="2520000" cy="25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128" y="2490900"/>
            <a:ext cx="2520000" cy="2520000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/>
        </p:nvSpPr>
        <p:spPr>
          <a:xfrm>
            <a:off x="8793472" y="2452162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7" name="Rectangle 6"/>
          <p:cNvSpPr>
            <a:spLocks/>
          </p:cNvSpPr>
          <p:nvPr/>
        </p:nvSpPr>
        <p:spPr>
          <a:xfrm>
            <a:off x="8793472" y="2618573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5279904" y="2484550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5279904" y="2638874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5279904" y="2793198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1" name="Rectangle 10"/>
          <p:cNvSpPr>
            <a:spLocks/>
          </p:cNvSpPr>
          <p:nvPr/>
        </p:nvSpPr>
        <p:spPr>
          <a:xfrm>
            <a:off x="8793472" y="2772284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2" name="Rectangle 11"/>
          <p:cNvSpPr>
            <a:spLocks noChangeAspect="1"/>
          </p:cNvSpPr>
          <p:nvPr/>
        </p:nvSpPr>
        <p:spPr>
          <a:xfrm>
            <a:off x="5279904" y="2947522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3" name="Rectangle 12"/>
          <p:cNvSpPr>
            <a:spLocks/>
          </p:cNvSpPr>
          <p:nvPr/>
        </p:nvSpPr>
        <p:spPr>
          <a:xfrm>
            <a:off x="8793472" y="2925995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4" name="Rectangle 13"/>
          <p:cNvSpPr>
            <a:spLocks noChangeAspect="1"/>
          </p:cNvSpPr>
          <p:nvPr/>
        </p:nvSpPr>
        <p:spPr>
          <a:xfrm>
            <a:off x="5279904" y="3101846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5" name="Rectangle 14"/>
          <p:cNvSpPr>
            <a:spLocks/>
          </p:cNvSpPr>
          <p:nvPr/>
        </p:nvSpPr>
        <p:spPr>
          <a:xfrm>
            <a:off x="8790615" y="3079706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6" name="Rectangle 15"/>
          <p:cNvSpPr>
            <a:spLocks noChangeAspect="1"/>
          </p:cNvSpPr>
          <p:nvPr/>
        </p:nvSpPr>
        <p:spPr>
          <a:xfrm>
            <a:off x="5279904" y="3256170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7" name="Rectangle 16"/>
          <p:cNvSpPr>
            <a:spLocks/>
          </p:cNvSpPr>
          <p:nvPr/>
        </p:nvSpPr>
        <p:spPr>
          <a:xfrm>
            <a:off x="8790615" y="3233417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8" name="Rectangle 17"/>
          <p:cNvSpPr>
            <a:spLocks noChangeAspect="1"/>
          </p:cNvSpPr>
          <p:nvPr/>
        </p:nvSpPr>
        <p:spPr>
          <a:xfrm>
            <a:off x="5279904" y="3410494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9" name="Rectangle 18"/>
          <p:cNvSpPr>
            <a:spLocks/>
          </p:cNvSpPr>
          <p:nvPr/>
        </p:nvSpPr>
        <p:spPr>
          <a:xfrm>
            <a:off x="8790615" y="3387128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0" name="Rectangle 19"/>
          <p:cNvSpPr>
            <a:spLocks noChangeAspect="1"/>
          </p:cNvSpPr>
          <p:nvPr/>
        </p:nvSpPr>
        <p:spPr>
          <a:xfrm>
            <a:off x="5279904" y="3564818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1" name="Rectangle 20"/>
          <p:cNvSpPr>
            <a:spLocks/>
          </p:cNvSpPr>
          <p:nvPr/>
        </p:nvSpPr>
        <p:spPr>
          <a:xfrm>
            <a:off x="8790615" y="3540839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2" name="Rectangle 21"/>
          <p:cNvSpPr>
            <a:spLocks noChangeAspect="1"/>
          </p:cNvSpPr>
          <p:nvPr/>
        </p:nvSpPr>
        <p:spPr>
          <a:xfrm>
            <a:off x="5279904" y="3719142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3" name="Rectangle 22"/>
          <p:cNvSpPr>
            <a:spLocks/>
          </p:cNvSpPr>
          <p:nvPr/>
        </p:nvSpPr>
        <p:spPr>
          <a:xfrm>
            <a:off x="8790615" y="3694550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4" name="Rectangle 23"/>
          <p:cNvSpPr>
            <a:spLocks noChangeAspect="1"/>
          </p:cNvSpPr>
          <p:nvPr/>
        </p:nvSpPr>
        <p:spPr>
          <a:xfrm>
            <a:off x="5279904" y="3873466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5" name="Rectangle 24"/>
          <p:cNvSpPr>
            <a:spLocks noChangeAspect="1"/>
          </p:cNvSpPr>
          <p:nvPr/>
        </p:nvSpPr>
        <p:spPr>
          <a:xfrm>
            <a:off x="5279904" y="4027790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6" name="Rectangle 25"/>
          <p:cNvSpPr>
            <a:spLocks noChangeAspect="1"/>
          </p:cNvSpPr>
          <p:nvPr/>
        </p:nvSpPr>
        <p:spPr>
          <a:xfrm>
            <a:off x="5279904" y="4182114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7" name="Rectangle 26"/>
          <p:cNvSpPr>
            <a:spLocks noChangeAspect="1"/>
          </p:cNvSpPr>
          <p:nvPr/>
        </p:nvSpPr>
        <p:spPr>
          <a:xfrm>
            <a:off x="5279904" y="4336438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8" name="Rectangle 27"/>
          <p:cNvSpPr>
            <a:spLocks noChangeAspect="1"/>
          </p:cNvSpPr>
          <p:nvPr/>
        </p:nvSpPr>
        <p:spPr>
          <a:xfrm>
            <a:off x="5279904" y="4490762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9" name="Rectangle 28"/>
          <p:cNvSpPr>
            <a:spLocks noChangeAspect="1"/>
          </p:cNvSpPr>
          <p:nvPr/>
        </p:nvSpPr>
        <p:spPr>
          <a:xfrm>
            <a:off x="5279904" y="4645086"/>
            <a:ext cx="36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30" name="Rectangle 29"/>
          <p:cNvSpPr>
            <a:spLocks/>
          </p:cNvSpPr>
          <p:nvPr/>
        </p:nvSpPr>
        <p:spPr>
          <a:xfrm>
            <a:off x="8795926" y="3848261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31" name="Rectangle 30"/>
          <p:cNvSpPr>
            <a:spLocks/>
          </p:cNvSpPr>
          <p:nvPr/>
        </p:nvSpPr>
        <p:spPr>
          <a:xfrm>
            <a:off x="8795918" y="4001972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>
          <a:xfrm>
            <a:off x="8795912" y="4155683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33" name="Rectangle 32"/>
          <p:cNvSpPr>
            <a:spLocks/>
          </p:cNvSpPr>
          <p:nvPr/>
        </p:nvSpPr>
        <p:spPr>
          <a:xfrm>
            <a:off x="8795914" y="4309394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8795378" y="4463105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35" name="Rectangle 34"/>
          <p:cNvSpPr>
            <a:spLocks/>
          </p:cNvSpPr>
          <p:nvPr/>
        </p:nvSpPr>
        <p:spPr>
          <a:xfrm>
            <a:off x="8795372" y="4629512"/>
            <a:ext cx="255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grpSp>
        <p:nvGrpSpPr>
          <p:cNvPr id="36" name="Group 35"/>
          <p:cNvGrpSpPr>
            <a:grpSpLocks noChangeAspect="1"/>
          </p:cNvGrpSpPr>
          <p:nvPr/>
        </p:nvGrpSpPr>
        <p:grpSpPr>
          <a:xfrm>
            <a:off x="894245" y="2794582"/>
            <a:ext cx="3020836" cy="2104242"/>
            <a:chOff x="1119340" y="3090003"/>
            <a:chExt cx="1789579" cy="1246573"/>
          </a:xfrm>
        </p:grpSpPr>
        <p:grpSp>
          <p:nvGrpSpPr>
            <p:cNvPr id="37" name="Group 36"/>
            <p:cNvGrpSpPr/>
            <p:nvPr/>
          </p:nvGrpSpPr>
          <p:grpSpPr>
            <a:xfrm>
              <a:off x="1633569" y="3090003"/>
              <a:ext cx="1275350" cy="1246573"/>
              <a:chOff x="634763" y="2807169"/>
              <a:chExt cx="1275350" cy="1246573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647700" y="2818874"/>
                <a:ext cx="1219200" cy="12192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kern="0">
                  <a:solidFill>
                    <a:prstClr val="white"/>
                  </a:solidFill>
                  <a:sym typeface="Helvetica"/>
                </a:endParaRPr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686513" y="2819869"/>
                <a:ext cx="1223600" cy="346426"/>
                <a:chOff x="686513" y="2819869"/>
                <a:chExt cx="1223600" cy="346426"/>
              </a:xfrm>
            </p:grpSpPr>
            <p:sp>
              <p:nvSpPr>
                <p:cNvPr id="55" name="TextBox 54"/>
                <p:cNvSpPr txBox="1"/>
                <p:nvPr/>
              </p:nvSpPr>
              <p:spPr>
                <a:xfrm>
                  <a:off x="686513" y="2819869"/>
                  <a:ext cx="360000" cy="346426"/>
                </a:xfrm>
                <a:prstGeom prst="rect">
                  <a:avLst/>
                </a:prstGeom>
                <a:noFill/>
                <a:ln w="25400">
                  <a:noFill/>
                  <a:prstDash val="sysDot"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200" kern="0" dirty="0">
                      <a:solidFill>
                        <a:sysClr val="windowText" lastClr="000000"/>
                      </a:solidFill>
                      <a:ea typeface="+mj-ea"/>
                      <a:cs typeface="+mj-cs"/>
                      <a:sym typeface="Helvetica"/>
                    </a:rPr>
                    <a:t>1</a:t>
                  </a: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>
                  <a:off x="1118313" y="2819869"/>
                  <a:ext cx="360000" cy="346426"/>
                </a:xfrm>
                <a:prstGeom prst="rect">
                  <a:avLst/>
                </a:prstGeom>
                <a:noFill/>
                <a:ln w="25400">
                  <a:noFill/>
                  <a:prstDash val="sysDot"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200" kern="0" dirty="0">
                      <a:solidFill>
                        <a:sysClr val="windowText" lastClr="000000"/>
                      </a:solidFill>
                      <a:ea typeface="+mj-ea"/>
                      <a:cs typeface="+mj-cs"/>
                      <a:sym typeface="Helvetica"/>
                    </a:rPr>
                    <a:t>1</a:t>
                  </a: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1550113" y="2819869"/>
                  <a:ext cx="360000" cy="346426"/>
                </a:xfrm>
                <a:prstGeom prst="rect">
                  <a:avLst/>
                </a:prstGeom>
                <a:noFill/>
                <a:ln w="25400">
                  <a:noFill/>
                  <a:prstDash val="sysDot"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200" kern="0" dirty="0">
                      <a:solidFill>
                        <a:sysClr val="windowText" lastClr="000000"/>
                      </a:solidFill>
                      <a:ea typeface="+mj-ea"/>
                      <a:cs typeface="+mj-cs"/>
                      <a:sym typeface="Helvetica"/>
                    </a:rPr>
                    <a:t>1</a:t>
                  </a:r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1039768" y="2807169"/>
                <a:ext cx="414338" cy="1246573"/>
                <a:chOff x="1039768" y="2807169"/>
                <a:chExt cx="414338" cy="1246573"/>
              </a:xfrm>
            </p:grpSpPr>
            <p:cxnSp>
              <p:nvCxnSpPr>
                <p:cNvPr id="53" name="Straight Connector 52"/>
                <p:cNvCxnSpPr/>
                <p:nvPr/>
              </p:nvCxnSpPr>
              <p:spPr>
                <a:xfrm>
                  <a:off x="1454106" y="2807169"/>
                  <a:ext cx="0" cy="1246573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1039768" y="2807169"/>
                  <a:ext cx="0" cy="1246573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Group 41"/>
              <p:cNvGrpSpPr/>
              <p:nvPr/>
            </p:nvGrpSpPr>
            <p:grpSpPr>
              <a:xfrm>
                <a:off x="686513" y="3696115"/>
                <a:ext cx="1223600" cy="346426"/>
                <a:chOff x="686513" y="2819869"/>
                <a:chExt cx="1223600" cy="346426"/>
              </a:xfrm>
            </p:grpSpPr>
            <p:sp>
              <p:nvSpPr>
                <p:cNvPr id="50" name="TextBox 49"/>
                <p:cNvSpPr txBox="1"/>
                <p:nvPr/>
              </p:nvSpPr>
              <p:spPr>
                <a:xfrm>
                  <a:off x="686513" y="2819869"/>
                  <a:ext cx="360000" cy="346426"/>
                </a:xfrm>
                <a:prstGeom prst="rect">
                  <a:avLst/>
                </a:prstGeom>
                <a:noFill/>
                <a:ln w="25400">
                  <a:noFill/>
                  <a:prstDash val="sysDot"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200" kern="0" dirty="0">
                      <a:solidFill>
                        <a:sysClr val="windowText" lastClr="000000"/>
                      </a:solidFill>
                      <a:ea typeface="+mj-ea"/>
                      <a:cs typeface="+mj-cs"/>
                      <a:sym typeface="Helvetica"/>
                    </a:rPr>
                    <a:t>1</a:t>
                  </a: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1118313" y="2819869"/>
                  <a:ext cx="360000" cy="346426"/>
                </a:xfrm>
                <a:prstGeom prst="rect">
                  <a:avLst/>
                </a:prstGeom>
                <a:noFill/>
                <a:ln w="25400">
                  <a:noFill/>
                  <a:prstDash val="sysDot"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200" kern="0" dirty="0">
                      <a:solidFill>
                        <a:sysClr val="windowText" lastClr="000000"/>
                      </a:solidFill>
                      <a:ea typeface="+mj-ea"/>
                      <a:cs typeface="+mj-cs"/>
                      <a:sym typeface="Helvetica"/>
                    </a:rPr>
                    <a:t>1</a:t>
                  </a: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1550113" y="2819869"/>
                  <a:ext cx="360000" cy="346426"/>
                </a:xfrm>
                <a:prstGeom prst="rect">
                  <a:avLst/>
                </a:prstGeom>
                <a:noFill/>
                <a:ln w="25400">
                  <a:noFill/>
                  <a:prstDash val="sysDot"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200" kern="0" dirty="0">
                      <a:solidFill>
                        <a:sysClr val="windowText" lastClr="000000"/>
                      </a:solidFill>
                      <a:ea typeface="+mj-ea"/>
                      <a:cs typeface="+mj-cs"/>
                      <a:sym typeface="Helvetica"/>
                    </a:rPr>
                    <a:t>1</a:t>
                  </a: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686513" y="3257992"/>
                <a:ext cx="1223600" cy="346426"/>
                <a:chOff x="686513" y="2819869"/>
                <a:chExt cx="1223600" cy="346426"/>
              </a:xfrm>
            </p:grpSpPr>
            <p:sp>
              <p:nvSpPr>
                <p:cNvPr id="47" name="TextBox 46"/>
                <p:cNvSpPr txBox="1"/>
                <p:nvPr/>
              </p:nvSpPr>
              <p:spPr>
                <a:xfrm>
                  <a:off x="686513" y="2819869"/>
                  <a:ext cx="360000" cy="346426"/>
                </a:xfrm>
                <a:prstGeom prst="rect">
                  <a:avLst/>
                </a:prstGeom>
                <a:noFill/>
                <a:ln w="25400">
                  <a:noFill/>
                  <a:prstDash val="sysDot"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200" kern="0" dirty="0">
                      <a:solidFill>
                        <a:sysClr val="windowText" lastClr="000000"/>
                      </a:solidFill>
                      <a:ea typeface="+mj-ea"/>
                      <a:cs typeface="+mj-cs"/>
                      <a:sym typeface="Helvetica"/>
                    </a:rPr>
                    <a:t>1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1118313" y="2819869"/>
                  <a:ext cx="360000" cy="346426"/>
                </a:xfrm>
                <a:prstGeom prst="rect">
                  <a:avLst/>
                </a:prstGeom>
                <a:noFill/>
                <a:ln w="25400">
                  <a:noFill/>
                  <a:prstDash val="sysDot"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200" kern="0" dirty="0">
                      <a:solidFill>
                        <a:sysClr val="windowText" lastClr="000000"/>
                      </a:solidFill>
                      <a:ea typeface="+mj-ea"/>
                      <a:cs typeface="+mj-cs"/>
                      <a:sym typeface="Helvetica"/>
                    </a:rPr>
                    <a:t>1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1550113" y="2819869"/>
                  <a:ext cx="360000" cy="346426"/>
                </a:xfrm>
                <a:prstGeom prst="rect">
                  <a:avLst/>
                </a:prstGeom>
                <a:noFill/>
                <a:ln w="25400">
                  <a:noFill/>
                  <a:prstDash val="sysDot"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200" kern="0" dirty="0">
                      <a:solidFill>
                        <a:sysClr val="windowText" lastClr="000000"/>
                      </a:solidFill>
                      <a:ea typeface="+mj-ea"/>
                      <a:cs typeface="+mj-cs"/>
                      <a:sym typeface="Helvetica"/>
                    </a:rPr>
                    <a:t>1</a:t>
                  </a:r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 rot="5400000">
                <a:off x="1036593" y="2803994"/>
                <a:ext cx="442913" cy="1246573"/>
                <a:chOff x="1039768" y="2807169"/>
                <a:chExt cx="442913" cy="1246573"/>
              </a:xfrm>
            </p:grpSpPr>
            <p:cxnSp>
              <p:nvCxnSpPr>
                <p:cNvPr id="45" name="Straight Connector 44"/>
                <p:cNvCxnSpPr/>
                <p:nvPr/>
              </p:nvCxnSpPr>
              <p:spPr>
                <a:xfrm>
                  <a:off x="1482681" y="2807169"/>
                  <a:ext cx="0" cy="1246573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1039768" y="2807169"/>
                  <a:ext cx="0" cy="1246573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1119340" y="3434350"/>
                  <a:ext cx="473337" cy="5480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3200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Helvetica"/>
                              </a:rPr>
                            </m:ctrlPr>
                          </m:fPr>
                          <m:num>
                            <m:r>
                              <a:rPr lang="en-GB" sz="3200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Helvetica"/>
                              </a:rPr>
                              <m:t>1</m:t>
                            </m:r>
                          </m:num>
                          <m:den>
                            <m:r>
                              <a:rPr lang="en-GB" sz="3200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Helvetica"/>
                              </a:rPr>
                              <m:t>9</m:t>
                            </m:r>
                          </m:den>
                        </m:f>
                        <m:r>
                          <a:rPr lang="en-GB" sz="32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  <a:sym typeface="Helvetica"/>
                          </a:rPr>
                          <m:t> </m:t>
                        </m:r>
                        <m:r>
                          <a:rPr lang="en-GB" sz="32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  <a:sym typeface="Helvetica"/>
                          </a:rPr>
                          <m:t>𝑥</m:t>
                        </m:r>
                        <m:r>
                          <a:rPr lang="en-GB" sz="32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  <a:sym typeface="Helvetica"/>
                          </a:rPr>
                          <m:t> </m:t>
                        </m:r>
                      </m:oMath>
                    </m:oMathPara>
                  </a14:m>
                  <a:endParaRPr lang="en-GB" sz="3200" kern="0" dirty="0">
                    <a:solidFill>
                      <a:sysClr val="windowText" lastClr="000000"/>
                    </a:solidFill>
                    <a:ea typeface="+mj-ea"/>
                    <a:cs typeface="+mj-cs"/>
                    <a:sym typeface="Helvetica"/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9340" y="3434350"/>
                  <a:ext cx="473337" cy="54809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8" name="TextBox 57"/>
          <p:cNvSpPr txBox="1"/>
          <p:nvPr/>
        </p:nvSpPr>
        <p:spPr>
          <a:xfrm>
            <a:off x="992852" y="5263947"/>
            <a:ext cx="3171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3 x 3 Mean kernel</a:t>
            </a:r>
          </a:p>
        </p:txBody>
      </p:sp>
    </p:spTree>
    <p:extLst>
      <p:ext uri="{BB962C8B-B14F-4D97-AF65-F5344CB8AC3E}">
        <p14:creationId xmlns:p14="http://schemas.microsoft.com/office/powerpoint/2010/main" val="19035793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07407E-6 L 0.197 0.00115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7 L 0.197 0.00116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33333E-6 L 0.197 0.00116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1.48148E-6 L 0.197 0.00116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22222E-6 L 0.197 0.00116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4.07407E-6 L 0.19778 0.00115 " pathEditMode="relative" rAng="0" ptsTypes="AA">
                                      <p:cBhvr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"/>
                            </p:stCondLst>
                            <p:childTnLst>
                              <p:par>
                                <p:cTn id="83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3.7037E-7 L 0.19778 0.00116 " pathEditMode="relative" rAng="0" ptsTypes="AA">
                                      <p:cBhvr>
                                        <p:cTn id="8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500"/>
                            </p:stCondLst>
                            <p:childTnLst>
                              <p:par>
                                <p:cTn id="9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500"/>
                            </p:stCondLst>
                            <p:childTnLst>
                              <p:par>
                                <p:cTn id="96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4.81481E-6 L 0.19778 0.00116 " pathEditMode="relative" rAng="0" ptsTypes="AA">
                                      <p:cBhvr>
                                        <p:cTn id="10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000"/>
                            </p:stCondLst>
                            <p:childTnLst>
                              <p:par>
                                <p:cTn id="10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000"/>
                            </p:stCondLst>
                            <p:childTnLst>
                              <p:par>
                                <p:cTn id="106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00"/>
                            </p:stCondLst>
                            <p:childTnLst>
                              <p:par>
                                <p:cTn id="109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1.48148E-6 L 0.19778 0.00116 " pathEditMode="relative" rAng="0" ptsTypes="AA">
                                      <p:cBhvr>
                                        <p:cTn id="1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1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1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4500"/>
                            </p:stCondLst>
                            <p:childTnLst>
                              <p:par>
                                <p:cTn id="122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22222E-6 L 0.197 0.00116 " pathEditMode="relative" rAng="0" ptsTypes="AA">
                                      <p:cBhvr>
                                        <p:cTn id="1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0"/>
                            </p:stCondLst>
                            <p:childTnLst>
                              <p:par>
                                <p:cTn id="1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0"/>
                            </p:stCondLst>
                            <p:childTnLst>
                              <p:par>
                                <p:cTn id="1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0"/>
                            </p:stCondLst>
                            <p:childTnLst>
                              <p:par>
                                <p:cTn id="135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07407E-6 L 0.197 0.00115 " pathEditMode="relative" rAng="0" ptsTypes="AA">
                                      <p:cBhvr>
                                        <p:cTn id="1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500"/>
                            </p:stCondLst>
                            <p:childTnLst>
                              <p:par>
                                <p:cTn id="14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500"/>
                            </p:stCondLst>
                            <p:childTnLst>
                              <p:par>
                                <p:cTn id="145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500"/>
                            </p:stCondLst>
                            <p:childTnLst>
                              <p:par>
                                <p:cTn id="148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7 L 0.197 0.00116 " pathEditMode="relative" rAng="0" ptsTypes="AA">
                                      <p:cBhvr>
                                        <p:cTn id="1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6000"/>
                            </p:stCondLst>
                            <p:childTnLst>
                              <p:par>
                                <p:cTn id="15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6000"/>
                            </p:stCondLst>
                            <p:childTnLst>
                              <p:par>
                                <p:cTn id="15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6000"/>
                            </p:stCondLst>
                            <p:childTnLst>
                              <p:par>
                                <p:cTn id="161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81481E-6 L 0.197 0.00116 " pathEditMode="relative" rAng="0" ptsTypes="AA">
                                      <p:cBhvr>
                                        <p:cTn id="1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6500"/>
                            </p:stCondLst>
                            <p:childTnLst>
                              <p:par>
                                <p:cTn id="16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6500"/>
                            </p:stCondLst>
                            <p:childTnLst>
                              <p:par>
                                <p:cTn id="171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6500"/>
                            </p:stCondLst>
                            <p:childTnLst>
                              <p:par>
                                <p:cTn id="174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5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1.48148E-6 L 0.19778 0.00116 " pathEditMode="relative" rAng="0" ptsTypes="AA">
                                      <p:cBhvr>
                                        <p:cTn id="1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7000"/>
                            </p:stCondLst>
                            <p:childTnLst>
                              <p:par>
                                <p:cTn id="18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7000"/>
                            </p:stCondLst>
                            <p:childTnLst>
                              <p:par>
                                <p:cTn id="18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7000"/>
                            </p:stCondLst>
                            <p:childTnLst>
                              <p:par>
                                <p:cTn id="187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8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2.22222E-6 L 0.19778 0.00116 " pathEditMode="relative" rAng="0" ptsTypes="AA">
                                      <p:cBhvr>
                                        <p:cTn id="19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7500"/>
                            </p:stCondLst>
                            <p:childTnLst>
                              <p:par>
                                <p:cTn id="19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8" grpId="1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2" grpId="0" animBg="1"/>
      <p:bldP spid="12" grpId="1" animBg="1"/>
      <p:bldP spid="12" grpId="2" animBg="1"/>
      <p:bldP spid="13" grpId="0" animBg="1"/>
      <p:bldP spid="14" grpId="0" animBg="1"/>
      <p:bldP spid="14" grpId="1" animBg="1"/>
      <p:bldP spid="14" grpId="2" animBg="1"/>
      <p:bldP spid="15" grpId="0" animBg="1"/>
      <p:bldP spid="16" grpId="0" animBg="1"/>
      <p:bldP spid="16" grpId="1" animBg="1"/>
      <p:bldP spid="16" grpId="2" animBg="1"/>
      <p:bldP spid="17" grpId="0" animBg="1"/>
      <p:bldP spid="18" grpId="0" animBg="1"/>
      <p:bldP spid="18" grpId="1" animBg="1"/>
      <p:bldP spid="18" grpId="2" animBg="1"/>
      <p:bldP spid="19" grpId="0" animBg="1"/>
      <p:bldP spid="20" grpId="0" animBg="1"/>
      <p:bldP spid="20" grpId="1" animBg="1"/>
      <p:bldP spid="20" grpId="2" animBg="1"/>
      <p:bldP spid="21" grpId="0" animBg="1"/>
      <p:bldP spid="22" grpId="0" animBg="1"/>
      <p:bldP spid="22" grpId="1" animBg="1"/>
      <p:bldP spid="22" grpId="2" animBg="1"/>
      <p:bldP spid="23" grpId="0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Filtering images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142" y="1848179"/>
            <a:ext cx="2520000" cy="252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894" y="1848179"/>
            <a:ext cx="2520000" cy="25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90" y="1848179"/>
            <a:ext cx="2520000" cy="25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646" y="1848179"/>
            <a:ext cx="2520000" cy="252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67104" y="4470403"/>
            <a:ext cx="1334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No Filter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19569" y="4455889"/>
            <a:ext cx="1990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Gaussian (r=2)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17321" y="4455889"/>
            <a:ext cx="1990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Median (r=2)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361557" y="4470403"/>
            <a:ext cx="2853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kern="0" dirty="0">
                <a:solidFill>
                  <a:sysClr val="windowText" lastClr="000000"/>
                </a:solidFill>
                <a:ea typeface="+mj-ea"/>
                <a:cs typeface="+mj-cs"/>
                <a:sym typeface="Helvetica"/>
              </a:rPr>
              <a:t>Sobel Edge Detection</a:t>
            </a:r>
          </a:p>
        </p:txBody>
      </p:sp>
    </p:spTree>
    <p:extLst>
      <p:ext uri="{BB962C8B-B14F-4D97-AF65-F5344CB8AC3E}">
        <p14:creationId xmlns:p14="http://schemas.microsoft.com/office/powerpoint/2010/main" val="83962400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969176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ImageJ/Fiji interface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789" y="3669814"/>
            <a:ext cx="5907888" cy="1429328"/>
          </a:xfrm>
          <a:prstGeom prst="rect">
            <a:avLst/>
          </a:prstGeom>
        </p:spPr>
      </p:pic>
      <p:grpSp>
        <p:nvGrpSpPr>
          <p:cNvPr id="68" name="Group 67"/>
          <p:cNvGrpSpPr/>
          <p:nvPr/>
        </p:nvGrpSpPr>
        <p:grpSpPr>
          <a:xfrm>
            <a:off x="3403644" y="1226838"/>
            <a:ext cx="2183704" cy="2899363"/>
            <a:chOff x="3403644" y="1226838"/>
            <a:chExt cx="2183704" cy="2899363"/>
          </a:xfrm>
        </p:grpSpPr>
        <p:cxnSp>
          <p:nvCxnSpPr>
            <p:cNvPr id="23" name="Straight Arrow Connector 22"/>
            <p:cNvCxnSpPr/>
            <p:nvPr/>
          </p:nvCxnSpPr>
          <p:spPr>
            <a:xfrm>
              <a:off x="3695583" y="1596170"/>
              <a:ext cx="0" cy="2530031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3403644" y="1226838"/>
              <a:ext cx="218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File open/save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781669" y="1641567"/>
            <a:ext cx="8216801" cy="2484634"/>
            <a:chOff x="3781669" y="1641567"/>
            <a:chExt cx="8216801" cy="2484634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4067419" y="2010899"/>
              <a:ext cx="0" cy="2115302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3781669" y="1641567"/>
              <a:ext cx="8216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Copy/paste, invert image intensity, regions of interest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169120" y="2056296"/>
            <a:ext cx="7267054" cy="2069905"/>
            <a:chOff x="4169120" y="2056296"/>
            <a:chExt cx="7267054" cy="2069905"/>
          </a:xfrm>
        </p:grpSpPr>
        <p:cxnSp>
          <p:nvCxnSpPr>
            <p:cNvPr id="30" name="Straight Arrow Connector 29"/>
            <p:cNvCxnSpPr/>
            <p:nvPr/>
          </p:nvCxnSpPr>
          <p:spPr>
            <a:xfrm>
              <a:off x="4486052" y="2425628"/>
              <a:ext cx="0" cy="1700573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4169120" y="2056296"/>
              <a:ext cx="7267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Stack operations, scale, crop, zoom, rename, LUTs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4786145" y="2471025"/>
            <a:ext cx="7245936" cy="1655176"/>
            <a:chOff x="4795381" y="2471025"/>
            <a:chExt cx="7245936" cy="1655176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5081131" y="2840357"/>
              <a:ext cx="0" cy="1285844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795381" y="2471025"/>
              <a:ext cx="72459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Filter, binarise, add/subtract images, subtract background  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5418140" y="2885754"/>
            <a:ext cx="6703594" cy="1240447"/>
            <a:chOff x="5455084" y="2885754"/>
            <a:chExt cx="6703594" cy="1240447"/>
          </a:xfrm>
        </p:grpSpPr>
        <p:cxnSp>
          <p:nvCxnSpPr>
            <p:cNvPr id="36" name="Straight Arrow Connector 35"/>
            <p:cNvCxnSpPr/>
            <p:nvPr/>
          </p:nvCxnSpPr>
          <p:spPr>
            <a:xfrm>
              <a:off x="5740834" y="3255086"/>
              <a:ext cx="0" cy="871115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5455084" y="2885754"/>
              <a:ext cx="67035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Measurement, analyse particles, intensity profiles, colocalisation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3363018" y="4692333"/>
            <a:ext cx="2183704" cy="895427"/>
            <a:chOff x="3363018" y="4692333"/>
            <a:chExt cx="2183704" cy="8954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3514325" y="4692333"/>
              <a:ext cx="1881092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3363018" y="4732370"/>
              <a:ext cx="2183704" cy="855390"/>
              <a:chOff x="3363018" y="4732370"/>
              <a:chExt cx="2183704" cy="855390"/>
            </a:xfrm>
          </p:grpSpPr>
          <p:cxnSp>
            <p:nvCxnSpPr>
              <p:cNvPr id="14" name="Straight Arrow Connector 13"/>
              <p:cNvCxnSpPr/>
              <p:nvPr/>
            </p:nvCxnSpPr>
            <p:spPr>
              <a:xfrm flipV="1">
                <a:off x="4454871" y="4732370"/>
                <a:ext cx="0" cy="486552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/>
              <p:cNvSpPr txBox="1"/>
              <p:nvPr/>
            </p:nvSpPr>
            <p:spPr>
              <a:xfrm>
                <a:off x="3363018" y="5218428"/>
                <a:ext cx="21837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Region selection</a:t>
                </a:r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5098915" y="4692333"/>
            <a:ext cx="2183704" cy="895427"/>
            <a:chOff x="5098915" y="4692333"/>
            <a:chExt cx="2183704" cy="895427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6192763" y="4732370"/>
              <a:ext cx="0" cy="486552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924240" y="4692333"/>
              <a:ext cx="539165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5098915" y="5218428"/>
              <a:ext cx="218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Zoom/pan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388443" y="4692333"/>
            <a:ext cx="2183704" cy="895427"/>
            <a:chOff x="6388443" y="4692333"/>
            <a:chExt cx="2183704" cy="895427"/>
          </a:xfrm>
        </p:grpSpPr>
        <p:cxnSp>
          <p:nvCxnSpPr>
            <p:cNvPr id="18" name="Straight Arrow Connector 17"/>
            <p:cNvCxnSpPr/>
            <p:nvPr/>
          </p:nvCxnSpPr>
          <p:spPr>
            <a:xfrm flipV="1">
              <a:off x="7480295" y="4732370"/>
              <a:ext cx="0" cy="486552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7340513" y="4692333"/>
              <a:ext cx="279567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6388443" y="5218428"/>
              <a:ext cx="2183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LUTs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009375" y="3300482"/>
            <a:ext cx="5877089" cy="825719"/>
            <a:chOff x="6009375" y="3300482"/>
            <a:chExt cx="5877089" cy="825719"/>
          </a:xfrm>
        </p:grpSpPr>
        <p:sp>
          <p:nvSpPr>
            <p:cNvPr id="51" name="TextBox 50"/>
            <p:cNvSpPr txBox="1"/>
            <p:nvPr/>
          </p:nvSpPr>
          <p:spPr>
            <a:xfrm>
              <a:off x="6009375" y="3300482"/>
              <a:ext cx="58770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Downloaded plugins (many installed with Fiji)</a:t>
              </a:r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>
              <a:off x="6295125" y="3639649"/>
              <a:ext cx="0" cy="486552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379226" y="4304294"/>
            <a:ext cx="3011144" cy="923330"/>
            <a:chOff x="379226" y="4304294"/>
            <a:chExt cx="3011144" cy="923330"/>
          </a:xfrm>
        </p:grpSpPr>
        <p:cxnSp>
          <p:nvCxnSpPr>
            <p:cNvPr id="22" name="Straight Arrow Connector 21"/>
            <p:cNvCxnSpPr/>
            <p:nvPr/>
          </p:nvCxnSpPr>
          <p:spPr>
            <a:xfrm rot="5400000" flipV="1">
              <a:off x="2903818" y="4279407"/>
              <a:ext cx="0" cy="973104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379226" y="4304294"/>
              <a:ext cx="218370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System messages, pixel coordinates, pixel intensity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65826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30494"/>
            <a:ext cx="11610834" cy="3613785"/>
          </a:xfrm>
        </p:spPr>
        <p:txBody>
          <a:bodyPr/>
          <a:lstStyle/>
          <a:p>
            <a:r>
              <a:rPr lang="en-US" sz="2800" dirty="0"/>
              <a:t>Brief Introduction to image acquisition and basic image processing techniques</a:t>
            </a:r>
          </a:p>
          <a:p>
            <a:r>
              <a:rPr lang="en-US" sz="2800" dirty="0"/>
              <a:t>Hands on image processing with Fiji/ImageJ</a:t>
            </a:r>
          </a:p>
          <a:p>
            <a:pPr lvl="1"/>
            <a:r>
              <a:rPr lang="en-US" sz="2400" dirty="0"/>
              <a:t>Step by step guide to different image processing concepts in Fiji</a:t>
            </a:r>
          </a:p>
          <a:p>
            <a:pPr lvl="1"/>
            <a:r>
              <a:rPr lang="en-US" sz="2400" dirty="0"/>
              <a:t>Exercises for you to complete on each section</a:t>
            </a:r>
          </a:p>
          <a:p>
            <a:r>
              <a:rPr lang="en-US" sz="2800" dirty="0"/>
              <a:t>Useful Websites for further reading:</a:t>
            </a:r>
          </a:p>
          <a:p>
            <a:pPr lvl="1"/>
            <a:r>
              <a:rPr lang="en-US" sz="2400" dirty="0"/>
              <a:t>https://www.microscopyu.com/</a:t>
            </a:r>
          </a:p>
          <a:p>
            <a:pPr lvl="1"/>
            <a:r>
              <a:rPr lang="en-US" sz="2400" dirty="0"/>
              <a:t>https://svi.nl/AboutMicroscopy</a:t>
            </a:r>
          </a:p>
          <a:p>
            <a:pPr lvl="1"/>
            <a:r>
              <a:rPr lang="en-US" sz="2400" dirty="0"/>
              <a:t>http://zeiss-campus.magnet.fsu.edu/tutorials/</a:t>
            </a:r>
          </a:p>
          <a:p>
            <a:pPr lvl="1"/>
            <a:r>
              <a:rPr lang="en-US" sz="2400" dirty="0"/>
              <a:t>http://www.leica-microsystems.com/science-lab/</a:t>
            </a:r>
          </a:p>
          <a:p>
            <a:pPr lvl="1"/>
            <a:r>
              <a:rPr lang="en-US" sz="2400" dirty="0"/>
              <a:t>https://imagej.nih.gov/ij/docs/guide/user-guide.pdf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488421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Loading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7348140" cy="4929411"/>
          </a:xfrm>
        </p:spPr>
        <p:txBody>
          <a:bodyPr/>
          <a:lstStyle/>
          <a:p>
            <a:r>
              <a:rPr lang="en-GB" dirty="0"/>
              <a:t>Load standard images using “Open”</a:t>
            </a:r>
          </a:p>
          <a:p>
            <a:pPr lvl="1"/>
            <a:r>
              <a:rPr lang="en-GB" dirty="0"/>
              <a:t>File &gt; Open</a:t>
            </a:r>
          </a:p>
          <a:p>
            <a:endParaRPr lang="en-GB" sz="1800" dirty="0"/>
          </a:p>
          <a:p>
            <a:r>
              <a:rPr lang="en-GB" dirty="0"/>
              <a:t>To load image sequences</a:t>
            </a:r>
          </a:p>
          <a:p>
            <a:pPr lvl="1"/>
            <a:r>
              <a:rPr lang="en-GB" dirty="0"/>
              <a:t>Files ending in “0001.tif”, “0002.tif”, etc.</a:t>
            </a:r>
          </a:p>
          <a:p>
            <a:pPr lvl="1"/>
            <a:r>
              <a:rPr lang="en-GB" dirty="0"/>
              <a:t>File &gt; Import &gt; Image Sequence…</a:t>
            </a:r>
          </a:p>
          <a:p>
            <a:endParaRPr lang="en-GB" sz="1800" dirty="0"/>
          </a:p>
          <a:p>
            <a:r>
              <a:rPr lang="en-GB" dirty="0"/>
              <a:t>Load Leica (.</a:t>
            </a:r>
            <a:r>
              <a:rPr lang="en-GB" dirty="0" err="1"/>
              <a:t>lif</a:t>
            </a:r>
            <a:r>
              <a:rPr lang="en-GB" dirty="0"/>
              <a:t>) files using Bio-Formats</a:t>
            </a:r>
          </a:p>
          <a:p>
            <a:pPr lvl="1"/>
            <a:r>
              <a:rPr lang="en-GB" dirty="0"/>
              <a:t>File &gt; Import &gt; Bio-Formats</a:t>
            </a:r>
          </a:p>
          <a:p>
            <a:pPr lvl="1"/>
            <a:r>
              <a:rPr lang="en-GB" dirty="0"/>
              <a:t>Included with FIJI (download for ImageJ)</a:t>
            </a:r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146" y="1337988"/>
            <a:ext cx="3543794" cy="46469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147" y="1337987"/>
            <a:ext cx="3543791" cy="85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3489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Loading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6989365" cy="4929411"/>
          </a:xfrm>
        </p:spPr>
        <p:txBody>
          <a:bodyPr/>
          <a:lstStyle/>
          <a:p>
            <a:r>
              <a:rPr lang="en-GB" dirty="0"/>
              <a:t>Display OME-XML metadata</a:t>
            </a:r>
          </a:p>
          <a:p>
            <a:pPr lvl="1"/>
            <a:r>
              <a:rPr lang="en-GB" dirty="0"/>
              <a:t>Shows formatted metadata</a:t>
            </a:r>
          </a:p>
          <a:p>
            <a:pPr lvl="1"/>
            <a:r>
              <a:rPr lang="en-GB" dirty="0"/>
              <a:t>Microscope and image acquisition settings (laser power, objective lens, etc.)</a:t>
            </a:r>
          </a:p>
          <a:p>
            <a:pPr lvl="1"/>
            <a:endParaRPr lang="en-GB" sz="1800" dirty="0"/>
          </a:p>
          <a:p>
            <a:r>
              <a:rPr lang="en-GB" dirty="0"/>
              <a:t>Use virtual stack</a:t>
            </a:r>
          </a:p>
          <a:p>
            <a:pPr lvl="1"/>
            <a:r>
              <a:rPr lang="en-GB" dirty="0"/>
              <a:t>Images loaded directly from storage (not loaded to RAM in advance)</a:t>
            </a:r>
          </a:p>
          <a:p>
            <a:pPr lvl="1"/>
            <a:r>
              <a:rPr lang="en-GB" dirty="0"/>
              <a:t>Useful for large files (&gt;1GB)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3090" y="2086756"/>
            <a:ext cx="4606933" cy="314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03820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Loading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7348140" cy="4929411"/>
          </a:xfrm>
        </p:spPr>
        <p:txBody>
          <a:bodyPr/>
          <a:lstStyle/>
          <a:p>
            <a:r>
              <a:rPr lang="en-GB" dirty="0"/>
              <a:t>Select relevant images</a:t>
            </a:r>
          </a:p>
          <a:p>
            <a:pPr lvl="1"/>
            <a:r>
              <a:rPr lang="en-GB" dirty="0"/>
              <a:t>Only shows up when &gt;1 image stack in file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8107" y="1598055"/>
            <a:ext cx="3623816" cy="412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7734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metadata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7348140" cy="4929411"/>
          </a:xfrm>
        </p:spPr>
        <p:txBody>
          <a:bodyPr/>
          <a:lstStyle/>
          <a:p>
            <a:r>
              <a:rPr lang="en-GB" dirty="0"/>
              <a:t>OME-XML metadata</a:t>
            </a:r>
          </a:p>
          <a:p>
            <a:pPr lvl="1"/>
            <a:r>
              <a:rPr lang="en-GB" dirty="0"/>
              <a:t>Loaded via Bio-Formats</a:t>
            </a:r>
          </a:p>
          <a:p>
            <a:pPr lvl="1"/>
            <a:r>
              <a:rPr lang="en-GB" dirty="0"/>
              <a:t>Easier to read</a:t>
            </a:r>
          </a:p>
          <a:p>
            <a:pPr lvl="1"/>
            <a:endParaRPr lang="en-GB" sz="1800" dirty="0"/>
          </a:p>
          <a:p>
            <a:r>
              <a:rPr lang="en-GB" dirty="0"/>
              <a:t>Show info</a:t>
            </a:r>
          </a:p>
          <a:p>
            <a:pPr lvl="1"/>
            <a:r>
              <a:rPr lang="en-GB" dirty="0"/>
              <a:t>Image &gt; Show Info…</a:t>
            </a:r>
          </a:p>
          <a:p>
            <a:pPr lvl="1"/>
            <a:r>
              <a:rPr lang="en-GB" dirty="0"/>
              <a:t>Plain text format</a:t>
            </a:r>
          </a:p>
          <a:p>
            <a:pPr lvl="1"/>
            <a:r>
              <a:rPr lang="en-GB" dirty="0"/>
              <a:t>Works for any image (content will vary)</a:t>
            </a:r>
          </a:p>
          <a:p>
            <a:pPr lvl="1"/>
            <a:r>
              <a:rPr lang="en-GB" dirty="0"/>
              <a:t>Shows more information than OME-XML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5068" y="1583766"/>
            <a:ext cx="4612649" cy="415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7149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Saving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7865665" cy="4929411"/>
          </a:xfrm>
        </p:spPr>
        <p:txBody>
          <a:bodyPr/>
          <a:lstStyle/>
          <a:p>
            <a:r>
              <a:rPr lang="en-GB" dirty="0"/>
              <a:t>Save images to single .</a:t>
            </a:r>
            <a:r>
              <a:rPr lang="en-GB" dirty="0" err="1"/>
              <a:t>tif</a:t>
            </a:r>
            <a:r>
              <a:rPr lang="en-GB" dirty="0"/>
              <a:t> file</a:t>
            </a:r>
          </a:p>
          <a:p>
            <a:pPr lvl="1"/>
            <a:r>
              <a:rPr lang="en-GB" dirty="0"/>
              <a:t>File &gt; Save As &gt; Tiff…</a:t>
            </a:r>
          </a:p>
          <a:p>
            <a:pPr lvl="1"/>
            <a:endParaRPr lang="en-GB" dirty="0"/>
          </a:p>
          <a:p>
            <a:r>
              <a:rPr lang="en-GB" dirty="0"/>
              <a:t>Save image sequence</a:t>
            </a:r>
          </a:p>
          <a:p>
            <a:pPr lvl="1"/>
            <a:r>
              <a:rPr lang="en-GB" dirty="0"/>
              <a:t>File &gt; Save As &gt; Image Sequence…</a:t>
            </a:r>
          </a:p>
          <a:p>
            <a:pPr lvl="1"/>
            <a:r>
              <a:rPr lang="en-GB" dirty="0"/>
              <a:t>Each slice saved as a separate .</a:t>
            </a:r>
            <a:r>
              <a:rPr lang="en-GB" dirty="0" err="1"/>
              <a:t>tif</a:t>
            </a:r>
            <a:r>
              <a:rPr lang="en-GB" dirty="0"/>
              <a:t> file</a:t>
            </a:r>
          </a:p>
          <a:p>
            <a:pPr lvl="1"/>
            <a:r>
              <a:rPr lang="en-GB" dirty="0"/>
              <a:t>Filenames end with “0001.tif”, “0002.tif”, etc.</a:t>
            </a:r>
          </a:p>
          <a:p>
            <a:pPr lvl="1"/>
            <a:r>
              <a:rPr lang="en-GB" dirty="0"/>
              <a:t>Number of zeroes dictated by “Digits” option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8199" y="1566064"/>
            <a:ext cx="3527581" cy="41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2972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8170465" cy="4929411"/>
          </a:xfrm>
        </p:spPr>
        <p:txBody>
          <a:bodyPr/>
          <a:lstStyle/>
          <a:p>
            <a:r>
              <a:rPr lang="en-GB" dirty="0"/>
              <a:t>Move through frames using sliders</a:t>
            </a:r>
          </a:p>
          <a:p>
            <a:pPr lvl="1"/>
            <a:r>
              <a:rPr lang="en-GB" dirty="0"/>
              <a:t>Channel (C) </a:t>
            </a:r>
          </a:p>
          <a:p>
            <a:pPr lvl="2"/>
            <a:r>
              <a:rPr lang="en-GB" dirty="0"/>
              <a:t>Blue, red, etc.</a:t>
            </a:r>
          </a:p>
          <a:p>
            <a:pPr lvl="1"/>
            <a:r>
              <a:rPr lang="en-GB" dirty="0"/>
              <a:t>Z-slice (Z)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Time ()</a:t>
            </a:r>
          </a:p>
          <a:p>
            <a:pPr lvl="2"/>
            <a:r>
              <a:rPr lang="en-GB" dirty="0">
                <a:sym typeface="Wingdings 3" panose="05040102010807070707" pitchFamily="18" charset="2"/>
              </a:rPr>
              <a:t>Click  to play video</a:t>
            </a:r>
          </a:p>
          <a:p>
            <a:endParaRPr lang="en-GB" sz="1800" dirty="0">
              <a:sym typeface="Wingdings 3" panose="05040102010807070707" pitchFamily="18" charset="2"/>
            </a:endParaRPr>
          </a:p>
          <a:p>
            <a:r>
              <a:rPr lang="en-GB" dirty="0">
                <a:sym typeface="Wingdings 3" panose="05040102010807070707" pitchFamily="18" charset="2"/>
              </a:rPr>
              <a:t>Change video speed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Image &gt; Stacks &gt; Animation &gt; Animation options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5661" y="4862974"/>
            <a:ext cx="1474676" cy="12631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5359" y="6300262"/>
            <a:ext cx="6231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Thanks to Joe </a:t>
            </a:r>
            <a:r>
              <a:rPr lang="en-GB" sz="1600" dirty="0" err="1"/>
              <a:t>Wrennall</a:t>
            </a:r>
            <a:r>
              <a:rPr lang="en-GB" sz="1600" dirty="0"/>
              <a:t> for confocal images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66C004-18D8-47F7-93B5-7750B5218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4117" y="1185627"/>
            <a:ext cx="3243600" cy="368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1750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1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64FF92-81C6-4914-8B88-DD5DF9E87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</p:spPr>
        <p:txBody>
          <a:bodyPr/>
          <a:lstStyle/>
          <a:p>
            <a:r>
              <a:rPr lang="en-GB" dirty="0"/>
              <a:t>Aims</a:t>
            </a:r>
          </a:p>
          <a:p>
            <a:pPr lvl="1"/>
            <a:r>
              <a:rPr lang="en-GB" dirty="0"/>
              <a:t>Loading an image with BioFormats</a:t>
            </a:r>
          </a:p>
          <a:p>
            <a:pPr lvl="1"/>
            <a:r>
              <a:rPr lang="en-GB" dirty="0"/>
              <a:t>Selecting channels and slices with sliders</a:t>
            </a:r>
          </a:p>
          <a:p>
            <a:pPr lvl="1"/>
            <a:endParaRPr lang="en-GB" dirty="0"/>
          </a:p>
          <a:p>
            <a:r>
              <a:rPr lang="en-GB" dirty="0"/>
              <a:t>Notes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Download “</a:t>
            </a:r>
            <a:r>
              <a:rPr lang="en-GB" dirty="0" err="1">
                <a:solidFill>
                  <a:srgbClr val="C00000"/>
                </a:solidFill>
              </a:rPr>
              <a:t>ExampleData.lif</a:t>
            </a:r>
            <a:r>
              <a:rPr lang="en-GB" dirty="0">
                <a:solidFill>
                  <a:srgbClr val="C00000"/>
                </a:solidFill>
              </a:rPr>
              <a:t>” from </a:t>
            </a:r>
            <a:r>
              <a:rPr lang="en-GB" dirty="0"/>
              <a:t>https://goo.gl/YrBvRU</a:t>
            </a:r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96866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C3B8E-EFDB-4D66-9B0C-E6118843E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E6B350-5BB2-4402-B56E-41E238E98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349" y="1680380"/>
            <a:ext cx="3481302" cy="395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743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8170465" cy="4929411"/>
          </a:xfrm>
        </p:spPr>
        <p:txBody>
          <a:bodyPr/>
          <a:lstStyle/>
          <a:p>
            <a:r>
              <a:rPr lang="en-GB" dirty="0"/>
              <a:t>Zooming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Select 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Left click to zoom in, right click to zoom out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Can also zoom with up/down keys on keyboard</a:t>
            </a:r>
          </a:p>
          <a:p>
            <a:pPr lvl="1"/>
            <a:endParaRPr lang="en-GB" sz="1800" dirty="0">
              <a:sym typeface="Wingdings 3" panose="05040102010807070707" pitchFamily="18" charset="2"/>
            </a:endParaRPr>
          </a:p>
          <a:p>
            <a:r>
              <a:rPr lang="en-GB" dirty="0">
                <a:sym typeface="Wingdings 3" panose="05040102010807070707" pitchFamily="18" charset="2"/>
              </a:rPr>
              <a:t>Dragging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Select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Click and hold to drag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Position in image shown in top-left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7146" y="1196754"/>
            <a:ext cx="3543794" cy="8573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0458" y="1909502"/>
            <a:ext cx="266808" cy="2572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0458" y="4348110"/>
            <a:ext cx="266808" cy="257279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9670651" y="1768269"/>
            <a:ext cx="397274" cy="398512"/>
          </a:xfrm>
          <a:prstGeom prst="straightConnector1">
            <a:avLst/>
          </a:prstGeom>
          <a:ln w="1905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341546" y="2100106"/>
            <a:ext cx="2183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Zoom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410332" y="2100106"/>
            <a:ext cx="81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Drag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10291366" y="1768269"/>
            <a:ext cx="397274" cy="398512"/>
          </a:xfrm>
          <a:prstGeom prst="straightConnector1">
            <a:avLst/>
          </a:prstGeom>
          <a:ln w="1905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759DC16-E7BC-49B3-BA84-F2B9B4B6F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9054" y="2434615"/>
            <a:ext cx="3276000" cy="369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5564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8170465" cy="4929411"/>
          </a:xfrm>
        </p:spPr>
        <p:txBody>
          <a:bodyPr/>
          <a:lstStyle/>
          <a:p>
            <a:r>
              <a:rPr lang="en-GB" dirty="0"/>
              <a:t>Pixel coordinates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Move the cursor over the image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Coordinates and intensity displayed in main ImageJ/FIJI window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If distance per pixel known, position shown in that scale, otherwise shown in pixel units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Calibration automatically loaded if available</a:t>
            </a:r>
          </a:p>
          <a:p>
            <a:pPr lvl="1"/>
            <a:endParaRPr lang="en-GB" sz="1800" dirty="0">
              <a:sym typeface="Wingdings 3" panose="05040102010807070707" pitchFamily="18" charset="2"/>
            </a:endParaRPr>
          </a:p>
          <a:p>
            <a:r>
              <a:rPr lang="en-GB" dirty="0">
                <a:sym typeface="Wingdings 3" panose="05040102010807070707" pitchFamily="18" charset="2"/>
              </a:rPr>
              <a:t>Manually setting distance per pixel</a:t>
            </a:r>
          </a:p>
          <a:p>
            <a:pPr lvl="1"/>
            <a:r>
              <a:rPr lang="en-GB" dirty="0">
                <a:sym typeface="Wingdings 3" panose="05040102010807070707" pitchFamily="18" charset="2"/>
              </a:rPr>
              <a:t>Analyze &gt; Set Scale…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9724"/>
          <a:stretch/>
        </p:blipFill>
        <p:spPr>
          <a:xfrm>
            <a:off x="8427146" y="2275378"/>
            <a:ext cx="3543794" cy="8392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C9C6FB-F459-4F00-88A8-11A5F19B5D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250" t="29245" r="25000"/>
          <a:stretch/>
        </p:blipFill>
        <p:spPr>
          <a:xfrm>
            <a:off x="9023697" y="3114675"/>
            <a:ext cx="2350691" cy="261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00472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789" y="2409490"/>
            <a:ext cx="2448000" cy="244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2" y="2197498"/>
            <a:ext cx="2441628" cy="24416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7" t="7113" r="3060" b="4080"/>
          <a:stretch/>
        </p:blipFill>
        <p:spPr>
          <a:xfrm>
            <a:off x="3317405" y="1832279"/>
            <a:ext cx="3096000" cy="31656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65833" t="21750" r="12813" b="16768"/>
          <a:stretch/>
        </p:blipFill>
        <p:spPr>
          <a:xfrm>
            <a:off x="9585346" y="2419566"/>
            <a:ext cx="2664000" cy="21571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9413" y="5152247"/>
            <a:ext cx="2102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Raw data + pre-processing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54671" y="5142720"/>
            <a:ext cx="4255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Image processing + segmentation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71271" y="5142720"/>
            <a:ext cx="1941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Object identification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690378" y="5336693"/>
            <a:ext cx="2160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Quantification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2612535" y="3172810"/>
            <a:ext cx="676557" cy="484632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6439802" y="3172810"/>
            <a:ext cx="676557" cy="484632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8908789" y="3205850"/>
            <a:ext cx="676557" cy="484632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2612535" y="5331693"/>
            <a:ext cx="676557" cy="484632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6439802" y="5304419"/>
            <a:ext cx="676557" cy="484632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8908789" y="5325210"/>
            <a:ext cx="676557" cy="484632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23909714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Brightness and contrast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8170465" cy="4929411"/>
          </a:xfrm>
        </p:spPr>
        <p:txBody>
          <a:bodyPr/>
          <a:lstStyle/>
          <a:p>
            <a:r>
              <a:rPr lang="en-GB" dirty="0"/>
              <a:t>Adjust how intensity is displayed</a:t>
            </a:r>
          </a:p>
          <a:p>
            <a:pPr lvl="1"/>
            <a:r>
              <a:rPr lang="en-GB" dirty="0"/>
              <a:t>Image &gt; Adjust &gt; Brightness/Contrast…</a:t>
            </a:r>
          </a:p>
          <a:p>
            <a:pPr lvl="1"/>
            <a:r>
              <a:rPr lang="en-GB" dirty="0"/>
              <a:t>By default 0 intensity is displayed as black and 255 (8-bit) as white</a:t>
            </a:r>
          </a:p>
          <a:p>
            <a:pPr lvl="1"/>
            <a:r>
              <a:rPr lang="en-GB" dirty="0"/>
              <a:t>Use min and max sliders to change display range</a:t>
            </a:r>
          </a:p>
          <a:p>
            <a:pPr lvl="1"/>
            <a:r>
              <a:rPr lang="en-GB" dirty="0"/>
              <a:t>Image intensity values are unchanged</a:t>
            </a:r>
          </a:p>
          <a:p>
            <a:pPr lvl="1"/>
            <a:endParaRPr lang="en-GB" sz="1800" dirty="0"/>
          </a:p>
          <a:p>
            <a:r>
              <a:rPr lang="en-GB" dirty="0"/>
              <a:t>Alter intensity values (optional)</a:t>
            </a:r>
          </a:p>
          <a:p>
            <a:pPr lvl="1"/>
            <a:r>
              <a:rPr lang="en-GB" dirty="0"/>
              <a:t>Clicking “Apply” rescales intensity values to 0-255</a:t>
            </a:r>
          </a:p>
          <a:p>
            <a:pPr lvl="1"/>
            <a:r>
              <a:rPr lang="en-GB" dirty="0"/>
              <a:t>Treat this function with care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1694" y="1512319"/>
            <a:ext cx="1166023" cy="21491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5104" y="3819524"/>
            <a:ext cx="2798758" cy="21846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5104" y="3819524"/>
            <a:ext cx="2798758" cy="21846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1496" y="1554627"/>
            <a:ext cx="2064525" cy="2064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1496" y="1554627"/>
            <a:ext cx="2064525" cy="206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746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Lookup table (LUT)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6408340" cy="4929411"/>
          </a:xfrm>
        </p:spPr>
        <p:txBody>
          <a:bodyPr/>
          <a:lstStyle/>
          <a:p>
            <a:r>
              <a:rPr lang="en-GB" dirty="0"/>
              <a:t>Microscope images generally greyscale</a:t>
            </a:r>
          </a:p>
          <a:p>
            <a:pPr lvl="1"/>
            <a:r>
              <a:rPr lang="en-GB" dirty="0"/>
              <a:t>No colour information</a:t>
            </a:r>
          </a:p>
          <a:p>
            <a:pPr lvl="1"/>
            <a:r>
              <a:rPr lang="en-GB" dirty="0"/>
              <a:t>Colour determined by LUT</a:t>
            </a:r>
          </a:p>
          <a:p>
            <a:pPr lvl="1"/>
            <a:r>
              <a:rPr lang="en-GB" dirty="0"/>
              <a:t>Image data not altered by LUT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4982" y="1168179"/>
            <a:ext cx="2447619" cy="24476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4982" y="3661459"/>
            <a:ext cx="2447619" cy="24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0226" y="1168179"/>
            <a:ext cx="2447619" cy="24476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0226" y="3661459"/>
            <a:ext cx="2447619" cy="2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22272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2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64FF92-81C6-4914-8B88-DD5DF9E87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</p:spPr>
        <p:txBody>
          <a:bodyPr/>
          <a:lstStyle/>
          <a:p>
            <a:r>
              <a:rPr lang="en-GB" dirty="0"/>
              <a:t>Aims</a:t>
            </a:r>
          </a:p>
          <a:p>
            <a:pPr lvl="1"/>
            <a:r>
              <a:rPr lang="en-GB" dirty="0"/>
              <a:t>Adjusting appearance of image with Brightness/Contrast</a:t>
            </a:r>
          </a:p>
          <a:p>
            <a:pPr lvl="1"/>
            <a:r>
              <a:rPr lang="en-GB" dirty="0"/>
              <a:t>Changing lookup table (LUTs)</a:t>
            </a:r>
          </a:p>
          <a:p>
            <a:pPr lvl="1"/>
            <a:r>
              <a:rPr lang="en-GB" dirty="0"/>
              <a:t>Using zoom and pan tools</a:t>
            </a:r>
          </a:p>
        </p:txBody>
      </p:sp>
    </p:spTree>
    <p:extLst>
      <p:ext uri="{BB962C8B-B14F-4D97-AF65-F5344CB8AC3E}">
        <p14:creationId xmlns:p14="http://schemas.microsoft.com/office/powerpoint/2010/main" val="428034108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C3B8E-EFDB-4D66-9B0C-E6118843E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34BD28-6805-4D1C-AC90-5D8C91562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301" y="1686477"/>
            <a:ext cx="3487398" cy="394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1523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Stack manipulation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8256191" cy="4929411"/>
          </a:xfrm>
        </p:spPr>
        <p:txBody>
          <a:bodyPr/>
          <a:lstStyle/>
          <a:p>
            <a:r>
              <a:rPr lang="en-GB" dirty="0"/>
              <a:t>Split channels</a:t>
            </a:r>
          </a:p>
          <a:p>
            <a:pPr lvl="1"/>
            <a:r>
              <a:rPr lang="en-GB" dirty="0"/>
              <a:t>Image &gt; </a:t>
            </a:r>
            <a:r>
              <a:rPr lang="en-GB" dirty="0" err="1"/>
              <a:t>Color</a:t>
            </a:r>
            <a:r>
              <a:rPr lang="en-GB" dirty="0"/>
              <a:t> &gt; Split channels</a:t>
            </a:r>
          </a:p>
          <a:p>
            <a:pPr lvl="1"/>
            <a:endParaRPr lang="en-GB" sz="1800" dirty="0"/>
          </a:p>
          <a:p>
            <a:r>
              <a:rPr lang="en-GB" dirty="0"/>
              <a:t>Merge channels</a:t>
            </a:r>
          </a:p>
          <a:p>
            <a:pPr lvl="1"/>
            <a:r>
              <a:rPr lang="en-GB" dirty="0"/>
              <a:t>Image &gt; </a:t>
            </a:r>
            <a:r>
              <a:rPr lang="en-GB" dirty="0" err="1"/>
              <a:t>Color</a:t>
            </a:r>
            <a:r>
              <a:rPr lang="en-GB" dirty="0"/>
              <a:t> &gt; Merge channels…</a:t>
            </a:r>
          </a:p>
          <a:p>
            <a:pPr lvl="1"/>
            <a:endParaRPr lang="en-GB" sz="1800" dirty="0"/>
          </a:p>
          <a:p>
            <a:r>
              <a:rPr lang="en-GB" dirty="0"/>
              <a:t>Duplicate stack</a:t>
            </a:r>
          </a:p>
          <a:p>
            <a:pPr lvl="1"/>
            <a:r>
              <a:rPr lang="en-GB" dirty="0"/>
              <a:t>Image &gt; Duplicate</a:t>
            </a:r>
          </a:p>
          <a:p>
            <a:pPr lvl="1"/>
            <a:r>
              <a:rPr lang="en-GB" dirty="0"/>
              <a:t>Can duplicate individual slices or whole stack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2879" y="1196754"/>
            <a:ext cx="2705478" cy="3155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4693" y="4351874"/>
            <a:ext cx="2141519" cy="172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25865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Stack manipulation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8256191" cy="4929411"/>
          </a:xfrm>
        </p:spPr>
        <p:txBody>
          <a:bodyPr/>
          <a:lstStyle/>
          <a:p>
            <a:r>
              <a:rPr lang="en-GB" dirty="0"/>
              <a:t>Rename stack</a:t>
            </a:r>
          </a:p>
          <a:p>
            <a:pPr lvl="1"/>
            <a:r>
              <a:rPr lang="en-GB" dirty="0"/>
              <a:t>Image &gt; Rename</a:t>
            </a:r>
          </a:p>
          <a:p>
            <a:pPr lvl="1"/>
            <a:endParaRPr lang="en-GB" dirty="0"/>
          </a:p>
          <a:p>
            <a:r>
              <a:rPr lang="en-GB" dirty="0"/>
              <a:t>Extract single slices from stack</a:t>
            </a:r>
          </a:p>
          <a:p>
            <a:pPr lvl="1"/>
            <a:r>
              <a:rPr lang="en-GB" dirty="0"/>
              <a:t>Image &gt; Stacks &gt; Tools &gt; Make </a:t>
            </a:r>
            <a:r>
              <a:rPr lang="en-GB" dirty="0" err="1"/>
              <a:t>Substack</a:t>
            </a:r>
            <a:r>
              <a:rPr lang="en-GB" dirty="0"/>
              <a:t>…</a:t>
            </a:r>
          </a:p>
          <a:p>
            <a:pPr lvl="1"/>
            <a:r>
              <a:rPr lang="en-GB" dirty="0"/>
              <a:t>Enter single channel/slice numbers or ranges</a:t>
            </a:r>
          </a:p>
          <a:p>
            <a:pPr lvl="1"/>
            <a:endParaRPr lang="en-GB" dirty="0"/>
          </a:p>
          <a:p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495" y="3429000"/>
            <a:ext cx="3360889" cy="18671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8168" y="2119511"/>
            <a:ext cx="2583541" cy="119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4502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Intensity 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6179740" cy="4929411"/>
          </a:xfrm>
        </p:spPr>
        <p:txBody>
          <a:bodyPr/>
          <a:lstStyle/>
          <a:p>
            <a:r>
              <a:rPr lang="en-GB" dirty="0"/>
              <a:t>Project stack to single plane</a:t>
            </a:r>
          </a:p>
          <a:p>
            <a:pPr lvl="1"/>
            <a:r>
              <a:rPr lang="en-GB" dirty="0"/>
              <a:t>Image &gt; Stacks &gt; Z Project…</a:t>
            </a:r>
          </a:p>
          <a:p>
            <a:pPr lvl="1"/>
            <a:r>
              <a:rPr lang="en-GB" dirty="0"/>
              <a:t>Max Intensity: Highlights signal</a:t>
            </a:r>
          </a:p>
          <a:p>
            <a:pPr lvl="1"/>
            <a:r>
              <a:rPr lang="en-GB" dirty="0"/>
              <a:t>Min intensity: Good for identifying constant background</a:t>
            </a:r>
          </a:p>
          <a:p>
            <a:pPr lvl="1"/>
            <a:r>
              <a:rPr lang="en-GB" dirty="0"/>
              <a:t>Also available: mean, median, sum and standard deviation</a:t>
            </a:r>
          </a:p>
          <a:p>
            <a:pPr lvl="1"/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4601" y="1167798"/>
            <a:ext cx="2448000" cy="244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4601" y="3661078"/>
            <a:ext cx="2448000" cy="244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845" y="1168179"/>
            <a:ext cx="2448000" cy="244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845" y="3661078"/>
            <a:ext cx="2448000" cy="244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924601" y="1167798"/>
            <a:ext cx="384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Max intensity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419845" y="1167798"/>
            <a:ext cx="197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Min intensity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24601" y="3647563"/>
            <a:ext cx="384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Mean intensity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396223" y="3647563"/>
            <a:ext cx="24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Intensity standard dev.</a:t>
            </a:r>
          </a:p>
        </p:txBody>
      </p:sp>
    </p:spTree>
    <p:extLst>
      <p:ext uri="{BB962C8B-B14F-4D97-AF65-F5344CB8AC3E}">
        <p14:creationId xmlns:p14="http://schemas.microsoft.com/office/powerpoint/2010/main" val="2207572795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64FF92-81C6-4914-8B88-DD5DF9E87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</p:spPr>
        <p:txBody>
          <a:bodyPr/>
          <a:lstStyle/>
          <a:p>
            <a:r>
              <a:rPr lang="en-GB" dirty="0"/>
              <a:t>Aims</a:t>
            </a:r>
          </a:p>
          <a:p>
            <a:pPr lvl="1"/>
            <a:r>
              <a:rPr lang="en-GB" dirty="0"/>
              <a:t>Split two channels of input image</a:t>
            </a:r>
          </a:p>
          <a:p>
            <a:pPr lvl="2"/>
            <a:r>
              <a:rPr lang="en-GB" dirty="0"/>
              <a:t>Discard the cell image (channel 2)</a:t>
            </a:r>
          </a:p>
          <a:p>
            <a:pPr lvl="1"/>
            <a:r>
              <a:rPr lang="en-GB" dirty="0"/>
              <a:t>Compare approaches for extracting “good example images of nuclei”</a:t>
            </a:r>
          </a:p>
          <a:p>
            <a:pPr lvl="2"/>
            <a:r>
              <a:rPr lang="en-GB" dirty="0"/>
              <a:t>One image from a Z-projection</a:t>
            </a:r>
          </a:p>
          <a:p>
            <a:pPr lvl="2"/>
            <a:r>
              <a:rPr lang="en-GB" dirty="0"/>
              <a:t>One image from a single Z-slice</a:t>
            </a:r>
          </a:p>
        </p:txBody>
      </p:sp>
    </p:spTree>
    <p:extLst>
      <p:ext uri="{BB962C8B-B14F-4D97-AF65-F5344CB8AC3E}">
        <p14:creationId xmlns:p14="http://schemas.microsoft.com/office/powerpoint/2010/main" val="375106492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C3B8E-EFDB-4D66-9B0C-E6118843E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83ABBE-AFA1-4F37-84AE-A6716B081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567" y="1664077"/>
            <a:ext cx="3505689" cy="36885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7C64DF-42ED-4C2D-AEDC-5D2834C18D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744" y="1686477"/>
            <a:ext cx="3487398" cy="36764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2335BA-9067-4222-9A92-AA15F2E5AFB9}"/>
              </a:ext>
            </a:extLst>
          </p:cNvPr>
          <p:cNvSpPr txBox="1"/>
          <p:nvPr/>
        </p:nvSpPr>
        <p:spPr>
          <a:xfrm>
            <a:off x="2641993" y="5524500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Substack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7CA0CC-3FF6-4B78-BA3F-B2CC6465AB39}"/>
              </a:ext>
            </a:extLst>
          </p:cNvPr>
          <p:cNvSpPr txBox="1"/>
          <p:nvPr/>
        </p:nvSpPr>
        <p:spPr>
          <a:xfrm>
            <a:off x="6764896" y="5524500"/>
            <a:ext cx="2923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Max. intensity Z-projection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292F65-7404-4E96-9B85-51F58096807B}"/>
              </a:ext>
            </a:extLst>
          </p:cNvPr>
          <p:cNvSpPr/>
          <p:nvPr/>
        </p:nvSpPr>
        <p:spPr>
          <a:xfrm>
            <a:off x="1799922" y="1264115"/>
            <a:ext cx="4235116" cy="47260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39275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5050" y="2252874"/>
            <a:ext cx="3887882" cy="30874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5050" y="2252874"/>
            <a:ext cx="3887882" cy="30874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subtraction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7203412" cy="4929411"/>
          </a:xfrm>
        </p:spPr>
        <p:txBody>
          <a:bodyPr/>
          <a:lstStyle/>
          <a:p>
            <a:r>
              <a:rPr lang="en-GB" dirty="0"/>
              <a:t>Rolling ball</a:t>
            </a:r>
          </a:p>
          <a:p>
            <a:pPr lvl="1"/>
            <a:r>
              <a:rPr lang="en-GB" dirty="0"/>
              <a:t>Passes a ball underneath the image</a:t>
            </a:r>
          </a:p>
          <a:p>
            <a:pPr lvl="1"/>
            <a:r>
              <a:rPr lang="en-GB" dirty="0"/>
              <a:t>The ball traces out features larger than its own diameter (i.e. the background)</a:t>
            </a:r>
          </a:p>
          <a:p>
            <a:pPr lvl="1"/>
            <a:r>
              <a:rPr lang="en-GB" dirty="0"/>
              <a:t>Repeat from opposite side to remove effect of ball radius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5050" y="2252874"/>
            <a:ext cx="3887882" cy="3087436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8334375" y="4533900"/>
            <a:ext cx="361950" cy="36195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8334375" y="4352925"/>
            <a:ext cx="361950" cy="361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27176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5E-6 -0.00023 L 2.5E-6 1.11022E-16 C 0.00403 0.00069 0.00338 0.00093 0.0082 -0.00023 C 0.00937 -0.00046 0.00911 -0.00116 0.01054 -0.00231 C 0.01067 -0.00255 0.01133 -0.00278 0.01146 -0.00301 C 0.01224 -0.00394 0.01302 -0.00486 0.0138 -0.00579 C 0.01432 -0.00625 0.01458 -0.00671 0.0151 -0.00718 C 0.01536 -0.00741 0.01588 -0.00741 0.01627 -0.00787 C 0.01719 -0.00856 0.01784 -0.00972 0.01862 -0.01065 C 0.01901 -0.01111 0.0194 -0.01157 0.01979 -0.01204 C 0.02018 -0.01227 0.02057 -0.0125 0.02096 -0.01273 C 0.02148 -0.01319 0.02174 -0.01366 0.02226 -0.01412 C 0.02278 -0.01458 0.02461 -0.01551 0.02461 -0.01528 C 0.02474 -0.01597 0.02526 -0.01644 0.02552 -0.0169 C 0.02604 -0.01713 0.02643 -0.01713 0.02695 -0.01759 C 0.0276 -0.01875 0.02916 -0.02176 0.02916 -0.02153 C 0.03008 -0.02685 0.02864 -0.0206 0.03073 -0.02523 C 0.03086 -0.02569 0.03086 -0.02662 0.03112 -0.02731 C 0.03203 -0.03009 0.0319 -0.0287 0.03307 -0.03148 C 0.0345 -0.03472 0.03411 -0.03542 0.0358 -0.03704 C 0.03607 -0.03727 0.03659 -0.0375 0.03711 -0.03773 C 0.04023 -0.04144 0.03633 -0.03657 0.0388 -0.0412 C 0.03932 -0.04167 0.03958 -0.04213 0.04023 -0.04259 C 0.04036 -0.04329 0.04049 -0.04398 0.04101 -0.04468 C 0.04114 -0.04514 0.04166 -0.04537 0.04192 -0.04606 C 0.04232 -0.04653 0.04192 -0.04745 0.04219 -0.04815 C 0.04245 -0.04884 0.04323 -0.04931 0.04349 -0.05023 C 0.04388 -0.05069 0.04414 -0.05139 0.0444 -0.05231 C 0.04466 -0.05301 0.04479 -0.05417 0.04518 -0.05509 C 0.0457 -0.05625 0.04674 -0.05625 0.04752 -0.05671 C 0.0483 -0.05671 0.04896 -0.05671 0.04961 -0.05625 C 0.05052 -0.05532 0.05 -0.0537 0.05065 -0.05231 C 0.05104 -0.05139 0.0513 -0.05093 0.05195 -0.05023 C 0.0526 -0.0463 0.05182 -0.04977 0.05286 -0.04606 C 0.05377 -0.04329 0.05416 -0.0412 0.05521 -0.03912 L 0.05768 -0.03495 C 0.05872 -0.02963 0.05729 -0.03588 0.05924 -0.03148 C 0.06041 -0.02847 0.05859 -0.02986 0.06041 -0.02731 C 0.0608 -0.02685 0.0612 -0.02685 0.06159 -0.02662 C 0.06406 -0.01968 0.06015 -0.03032 0.06367 -0.02176 C 0.06406 -0.02037 0.06523 -0.01759 0.06523 -0.01736 C 0.06523 -0.0169 0.06536 -0.01597 0.06536 -0.01551 C 0.06614 -0.01273 0.06627 -0.01366 0.06758 -0.01134 C 0.06771 -0.01065 0.0681 -0.00995 0.06836 -0.00926 C 0.06836 -0.00856 0.06836 -0.00764 0.06849 -0.00718 C 0.06914 -0.00602 0.07031 -0.00417 0.07083 -0.0037 C 0.07135 -0.00324 0.07187 -0.00324 0.07213 -0.00301 C 0.07265 -0.00255 0.07291 -0.00208 0.0733 -0.00162 L 0.08971 -0.00231 C 0.0914 -0.00255 0.09179 -0.00556 0.09336 -0.00648 C 0.09427 -0.00694 0.09505 -0.00741 0.09583 -0.00856 C 0.09648 -0.00903 0.09661 -0.00995 0.09713 -0.01065 C 0.09857 -0.01273 0.09817 -0.01111 0.09948 -0.01412 C 0.09948 -0.01389 0.10143 -0.01921 0.10182 -0.02037 C 0.10221 -0.02106 0.10234 -0.02176 0.1026 -0.02245 L 0.10508 -0.02662 C 0.10534 -0.02731 0.1056 -0.02801 0.10612 -0.0287 C 0.10651 -0.02917 0.1069 -0.02963 0.10742 -0.03009 C 0.1082 -0.03218 0.10898 -0.03426 0.10976 -0.03634 C 0.10989 -0.03704 0.11002 -0.03773 0.11054 -0.03843 C 0.1112 -0.03981 0.11185 -0.04051 0.11224 -0.04259 C 0.11406 -0.04815 0.1112 -0.04074 0.11354 -0.04676 C 0.11419 -0.04653 0.11497 -0.04653 0.11549 -0.04606 C 0.11627 -0.04537 0.11705 -0.04306 0.11745 -0.0419 C 0.11745 -0.0412 0.11771 -0.04028 0.11784 -0.03981 C 0.12135 -0.03171 0.11888 -0.03796 0.12148 -0.03426 C 0.12226 -0.03287 0.12278 -0.03102 0.12383 -0.03009 C 0.12695 -0.02593 0.12291 -0.03079 0.12604 -0.02801 C 0.12903 -0.02523 0.12539 -0.02755 0.12838 -0.02593 C 0.12877 -0.02546 0.12903 -0.02477 0.12955 -0.02454 C 0.13034 -0.02407 0.13125 -0.02407 0.1319 -0.02384 C 0.13242 -0.02361 0.13268 -0.02338 0.1332 -0.02315 C 0.13437 -0.02338 0.13594 -0.02338 0.13724 -0.02384 C 0.13737 -0.02384 0.14023 -0.02546 0.14088 -0.02593 C 0.14375 -0.02755 0.1401 -0.02546 0.14362 -0.02731 C 0.14752 -0.02917 0.14153 -0.02639 0.14648 -0.0287 C 0.14922 -0.03194 0.1457 -0.02755 0.14883 -0.03218 C 0.14896 -0.03264 0.14961 -0.03287 0.14974 -0.03356 C 0.15065 -0.03472 0.15208 -0.03773 0.15208 -0.0375 C 0.15247 -0.03843 0.15247 -0.03912 0.1526 -0.03981 C 0.15364 -0.04352 0.15403 -0.04352 0.15534 -0.04606 C 0.15573 -0.04815 0.1556 -0.04838 0.15651 -0.05023 C 0.1569 -0.05093 0.15729 -0.05139 0.15768 -0.05231 C 0.15794 -0.05301 0.15794 -0.0544 0.15846 -0.05509 C 0.15885 -0.05556 0.1595 -0.05532 0.16002 -0.05579 C 0.16054 -0.05579 0.1608 -0.05625 0.16133 -0.05625 C 0.16224 -0.05625 0.1638 -0.05694 0.16458 -0.05579 C 0.16549 -0.05417 0.16497 -0.05139 0.16523 -0.04954 C 0.16523 -0.04884 0.16575 -0.04537 0.16601 -0.04468 C 0.16601 -0.04375 0.1664 -0.04306 0.16666 -0.04259 C 0.16692 -0.04213 0.16745 -0.04213 0.16771 -0.0419 C 0.1681 -0.0412 0.16836 -0.04051 0.16862 -0.03981 C 0.16888 -0.03843 0.16888 -0.03681 0.1694 -0.03565 C 0.16966 -0.03495 0.16992 -0.03426 0.17018 -0.03356 C 0.17044 -0.03287 0.17044 -0.03194 0.17057 -0.03148 C 0.17096 -0.03056 0.17135 -0.03009 0.17174 -0.0294 C 0.17252 -0.02546 0.17187 -0.02778 0.17461 -0.02315 C 0.17487 -0.02245 0.17513 -0.02153 0.17552 -0.02106 C 0.1763 -0.02014 0.17708 -0.01921 0.17786 -0.01829 C 0.17851 -0.01782 0.17877 -0.01736 0.17929 -0.0169 C 0.17942 -0.0162 0.17995 -0.01528 0.18021 -0.01481 C 0.18073 -0.01435 0.18125 -0.01435 0.18151 -0.01412 C 0.18203 -0.01366 0.18229 -0.01319 0.18268 -0.01273 C 0.18489 -0.01296 0.18893 -0.01319 0.19114 -0.01412 C 0.19284 -0.01458 0.19583 -0.0162 0.19583 -0.01597 C 0.20195 -0.02315 0.1957 -0.01551 0.19948 -0.02106 C 0.20117 -0.02338 0.2 -0.02153 0.20195 -0.02315 C 0.20495 -0.02569 0.2013 -0.02338 0.20429 -0.02523 C 0.20521 -0.02639 0.2056 -0.02662 0.20664 -0.0287 C 0.20755 -0.03102 0.20716 -0.03102 0.20833 -0.03356 C 0.20885 -0.03403 0.20937 -0.03426 0.20963 -0.03495 C 0.21015 -0.03542 0.21028 -0.03634 0.2108 -0.03704 C 0.21276 -0.03981 0.2125 -0.03935 0.21432 -0.04051 C 0.21432 -0.04028 0.21692 -0.03958 0.21758 -0.03912 C 0.21771 -0.03843 0.21797 -0.03773 0.21836 -0.03704 C 0.21836 -0.03634 0.21849 -0.03565 0.21849 -0.03495 C 0.21901 -0.0331 0.21901 -0.03125 0.21992 -0.03009 C 0.22018 -0.0294 0.22083 -0.02917 0.22135 -0.0287 C 0.22161 -0.02685 0.22187 -0.02569 0.22239 -0.02454 C 0.22291 -0.02384 0.22317 -0.02338 0.2237 -0.02315 C 0.22409 -0.02269 0.22448 -0.02269 0.22487 -0.02245 C 0.22526 -0.02199 0.22565 -0.0213 0.22604 -0.02106 C 0.22669 -0.02037 0.2276 -0.02037 0.22851 -0.01968 C 0.23008 -0.01759 0.22903 -0.01829 0.23099 -0.01759 C 0.23164 -0.01713 0.23177 -0.01644 0.23242 -0.0162 C 0.23424 -0.01435 0.23984 -0.01481 0.2401 -0.01481 C 0.2401 -0.01412 0.24036 -0.01319 0.24049 -0.01273 C 0.24075 -0.01204 0.2414 -0.01181 0.24166 -0.01134 C 0.24297 -0.00926 0.2431 -0.00764 0.24505 -0.00648 C 0.24635 -0.00579 0.24752 -0.00509 0.24883 -0.0044 C 0.24909 -0.00417 0.24948 -0.00394 0.24974 -0.0037 C 0.25299 -0.00394 0.25599 -0.00394 0.25898 -0.0044 C 0.25924 -0.0044 0.25963 -0.00509 0.25989 -0.00509 C 0.26133 -0.00509 0.26263 -0.00463 0.2638 -0.0044 C 0.26653 -0.00278 0.26458 -0.0037 0.26992 -0.0037 L 0.26992 -0.00347 " pathEditMode="relative" rAng="0" ptsTypes="AAAAAAAAAAAAAAAAAAAAAAAAAAAAAAAAAAAAAAAAAAAAAAAAAAAAAAAAAAAAAAAAAAAAAAAAAAAAAAAAAAAAAAAAAAAAAAAAAAAAAAAAAAAAAAAAAAAAAAAAAAAAAAAAAAAAAAAA">
                                      <p:cBhvr>
                                        <p:cTn id="13" dur="3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90" y="-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300"/>
                            </p:stCondLst>
                            <p:childTnLst>
                              <p:par>
                                <p:cTn id="1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0" presetClass="path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.01159 -0.00371 L 0.02097 -0.01482 L 0.02852 -0.03148 L 0.03477 -0.05139 L 0.03972 -0.06482 L 0.04414 -0.06667 L 0.04883 -0.06667 L 0.053 -0.06389 L 0.05586 -0.0551 L 0.07331 -0.00648 L 0.07565 -0.00093 L 0.07956 0 L 0.08399 -0.00139 L 0.08815 -0.0051 L 0.09336 -0.0176 L 0.09675 -0.02315 L 0.10456 -0.03843 L 0.11237 -0.04815 L 0.12019 -0.04306 L 0.12644 -0.03473 L 0.12956 -0.02917 L 0.13555 -0.02917 L 0.13972 -0.02917 L 0.14414 -0.03334 L 0.15144 -0.04815 L 0.15664 -0.05787 L 0.16211 -0.05926 L 0.17149 -0.05278 L 0.17487 -0.03565 L 0.18008 -0.0176 L 0.18503 -0.01065 L 0.19102 -0.0125 L 0.19805 -0.02639 L 0.203 -0.03889 L 0.21159 -0.05232 L 0.2155 -0.05787 L 0.22175 -0.05 L 0.22565 -0.03704 L 0.22956 -0.02778 L 0.23321 -0.02361 L 0.23789 -0.02454 L 0.24336 -0.02084 L 0.24727 -0.01343 L 0.24909 -0.00139 L 0.25612 -0.00371 L 0.25977 -0.00787 L 0.26628 -0.00417 L 0.26993 -0.00371 " pathEditMode="relative" ptsTypes="AAAAAAAAAAAAAAAAAAAAAAAAAAAAAAAAAAAAAAAAAAAAAAAAA">
                                      <p:cBhvr>
                                        <p:cTn id="27" dur="3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2" grpId="2" animBg="1"/>
      <p:bldP spid="9" grpId="1" animBg="1"/>
      <p:bldP spid="9" grpId="2" animBg="1"/>
      <p:bldP spid="9" grpId="3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idealaunch.com/blog/wp-content/uploads/2011/12/man-looking-through-binocula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855" y="1381728"/>
            <a:ext cx="2736000" cy="179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2574673" y="2505906"/>
            <a:ext cx="2248960" cy="990602"/>
            <a:chOff x="2707362" y="2594398"/>
            <a:chExt cx="2248960" cy="990602"/>
          </a:xfrm>
        </p:grpSpPr>
        <p:sp>
          <p:nvSpPr>
            <p:cNvPr id="72" name="Shape 72"/>
            <p:cNvSpPr/>
            <p:nvPr/>
          </p:nvSpPr>
          <p:spPr>
            <a:xfrm>
              <a:off x="2707362" y="2594398"/>
              <a:ext cx="2248960" cy="990602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65000"/>
                <a:alpha val="50000"/>
              </a:schemeClr>
            </a:solidFill>
            <a:ln w="12700">
              <a:solidFill>
                <a:srgbClr val="808080"/>
              </a:solidFill>
              <a:miter/>
            </a:ln>
          </p:spPr>
          <p:txBody>
            <a:bodyPr lIns="0" tIns="0" rIns="0" bIns="0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0">
                <a:solidFill>
                  <a:srgbClr val="FFFFFF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>
              <a:off x="3260083" y="2913280"/>
              <a:ext cx="1635409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>
              <a:sp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>
                <a:defRPr sz="1800"/>
              </a:pPr>
              <a:r>
                <a:rPr kern="0" dirty="0">
                  <a:solidFill>
                    <a:sysClr val="windowText" lastClr="000000"/>
                  </a:solidFill>
                </a:rPr>
                <a:t>Acquisition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909046" y="3179376"/>
            <a:ext cx="2350799" cy="990602"/>
            <a:chOff x="4802003" y="3677715"/>
            <a:chExt cx="2350799" cy="990602"/>
          </a:xfrm>
        </p:grpSpPr>
        <p:sp>
          <p:nvSpPr>
            <p:cNvPr id="74" name="Shape 74"/>
            <p:cNvSpPr/>
            <p:nvPr/>
          </p:nvSpPr>
          <p:spPr>
            <a:xfrm>
              <a:off x="4802003" y="3677715"/>
              <a:ext cx="2248960" cy="990602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alpha val="50000"/>
              </a:schemeClr>
            </a:solidFill>
            <a:ln w="12700">
              <a:solidFill>
                <a:srgbClr val="808080"/>
              </a:solidFill>
              <a:miter/>
            </a:ln>
          </p:spPr>
          <p:txBody>
            <a:bodyPr lIns="0" tIns="0" rIns="0" bIns="0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0">
                <a:solidFill>
                  <a:srgbClr val="FFFFFF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>
              <a:off x="5316910" y="3996597"/>
              <a:ext cx="1835892" cy="4470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>
                <a:defRPr sz="1800"/>
              </a:pPr>
              <a:r>
                <a:rPr kern="0" dirty="0" err="1">
                  <a:solidFill>
                    <a:sysClr val="windowText" lastClr="000000"/>
                  </a:solidFill>
                </a:rPr>
                <a:t>Visualisation</a:t>
              </a:r>
              <a:endParaRPr kern="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241373" y="3768878"/>
            <a:ext cx="2248960" cy="990602"/>
            <a:chOff x="6982752" y="4761033"/>
            <a:chExt cx="2248960" cy="990602"/>
          </a:xfrm>
        </p:grpSpPr>
        <p:sp>
          <p:nvSpPr>
            <p:cNvPr id="76" name="Shape 76"/>
            <p:cNvSpPr/>
            <p:nvPr/>
          </p:nvSpPr>
          <p:spPr>
            <a:xfrm>
              <a:off x="6982752" y="4761033"/>
              <a:ext cx="2248960" cy="990602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alpha val="50000"/>
              </a:schemeClr>
            </a:solidFill>
            <a:ln w="12700">
              <a:solidFill>
                <a:srgbClr val="808080"/>
              </a:solidFill>
              <a:miter/>
            </a:ln>
          </p:spPr>
          <p:txBody>
            <a:bodyPr lIns="0" tIns="0" rIns="0" bIns="0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0">
                <a:solidFill>
                  <a:srgbClr val="FFFFFF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Shape 77"/>
            <p:cNvSpPr/>
            <p:nvPr/>
          </p:nvSpPr>
          <p:spPr>
            <a:xfrm>
              <a:off x="7015669" y="5065293"/>
              <a:ext cx="2183126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>
              <a:spAutoFit/>
            </a:bodyPr>
            <a:lstStyle>
              <a:lvl1pPr algn="ctr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>
                <a:defRPr sz="1800"/>
              </a:pPr>
              <a:r>
                <a:rPr kern="0" dirty="0">
                  <a:solidFill>
                    <a:sysClr val="windowText" lastClr="000000"/>
                  </a:solidFill>
                </a:rPr>
                <a:t>Segmentation</a:t>
              </a:r>
            </a:p>
          </p:txBody>
        </p:sp>
      </p:grpSp>
      <p:grpSp>
        <p:nvGrpSpPr>
          <p:cNvPr id="80" name="Group 80"/>
          <p:cNvGrpSpPr/>
          <p:nvPr/>
        </p:nvGrpSpPr>
        <p:grpSpPr>
          <a:xfrm>
            <a:off x="9592172" y="4303968"/>
            <a:ext cx="2248962" cy="990603"/>
            <a:chOff x="94192" y="0"/>
            <a:chExt cx="2248961" cy="990601"/>
          </a:xfrm>
        </p:grpSpPr>
        <p:sp>
          <p:nvSpPr>
            <p:cNvPr id="78" name="Shape 78"/>
            <p:cNvSpPr/>
            <p:nvPr/>
          </p:nvSpPr>
          <p:spPr>
            <a:xfrm>
              <a:off x="94192" y="0"/>
              <a:ext cx="2248961" cy="990601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alpha val="50000"/>
              </a:schemeClr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0">
                <a:solidFill>
                  <a:srgbClr val="FFFFFF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Shape 79"/>
            <p:cNvSpPr/>
            <p:nvPr/>
          </p:nvSpPr>
          <p:spPr>
            <a:xfrm>
              <a:off x="196031" y="304258"/>
              <a:ext cx="2136260" cy="461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>
                <a:defRPr sz="1800"/>
              </a:pPr>
              <a:r>
                <a:rPr kern="0" dirty="0">
                  <a:solidFill>
                    <a:sysClr val="windowText" lastClr="000000"/>
                  </a:solidFill>
                </a:rPr>
                <a:t>Quantification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40300" y="1793830"/>
            <a:ext cx="2291844" cy="990601"/>
            <a:chOff x="583858" y="1511081"/>
            <a:chExt cx="2291844" cy="990601"/>
          </a:xfrm>
        </p:grpSpPr>
        <p:sp>
          <p:nvSpPr>
            <p:cNvPr id="81" name="Shape 81"/>
            <p:cNvSpPr/>
            <p:nvPr/>
          </p:nvSpPr>
          <p:spPr>
            <a:xfrm>
              <a:off x="583858" y="1511081"/>
              <a:ext cx="2248960" cy="990601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65000"/>
                <a:alpha val="50000"/>
              </a:schemeClr>
            </a:solidFill>
            <a:ln w="12700">
              <a:solidFill>
                <a:srgbClr val="808080"/>
              </a:solidFill>
              <a:miter/>
            </a:ln>
          </p:spPr>
          <p:txBody>
            <a:bodyPr lIns="0" tIns="0" rIns="0" bIns="0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0">
                <a:solidFill>
                  <a:srgbClr val="FFFFFF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Shape 82"/>
            <p:cNvSpPr/>
            <p:nvPr/>
          </p:nvSpPr>
          <p:spPr>
            <a:xfrm>
              <a:off x="1001608" y="1815881"/>
              <a:ext cx="1874094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>
              <a:sp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>
                <a:defRPr sz="1800"/>
              </a:pPr>
              <a:r>
                <a:rPr kern="0" dirty="0">
                  <a:solidFill>
                    <a:sysClr val="windowText" lastClr="000000"/>
                  </a:solidFill>
                </a:rPr>
                <a:t>Sample prep</a:t>
              </a:r>
            </a:p>
          </p:txBody>
        </p:sp>
      </p:grpSp>
      <p:sp>
        <p:nvSpPr>
          <p:cNvPr id="26" name="Title 1"/>
          <p:cNvSpPr txBox="1">
            <a:spLocks/>
          </p:cNvSpPr>
          <p:nvPr/>
        </p:nvSpPr>
        <p:spPr>
          <a:xfrm>
            <a:off x="2417266" y="253416"/>
            <a:ext cx="7357468" cy="599964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9A1D2B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GB" dirty="0">
                <a:sym typeface="Helvetica"/>
              </a:rPr>
              <a:t>Experimental Steps</a:t>
            </a:r>
          </a:p>
        </p:txBody>
      </p:sp>
      <p:pic>
        <p:nvPicPr>
          <p:cNvPr id="23" name="Picture 2" descr="http://www.microscope-detective.com/image-files/microscope-use-and-safet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050" y="4008758"/>
            <a:ext cx="2052000" cy="187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://www.microscope-detective.com/image-files/microscope-slide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52" y="3397921"/>
            <a:ext cx="1656000" cy="24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davesitzler.com/healthywealthyandwise/images/53634/how-to-win-in-the-online-marketing-jungle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6"/>
          <a:stretch/>
        </p:blipFill>
        <p:spPr bwMode="auto">
          <a:xfrm>
            <a:off x="9642150" y="2308171"/>
            <a:ext cx="2189714" cy="181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fruit ninj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291" y="147362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0156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subtraction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6776640" cy="4929411"/>
          </a:xfrm>
        </p:spPr>
        <p:txBody>
          <a:bodyPr/>
          <a:lstStyle/>
          <a:p>
            <a:r>
              <a:rPr lang="en-GB" dirty="0"/>
              <a:t>Rolling ball</a:t>
            </a:r>
          </a:p>
          <a:p>
            <a:pPr lvl="1"/>
            <a:r>
              <a:rPr lang="en-GB" dirty="0"/>
              <a:t>Process &gt; Subtract Background…</a:t>
            </a:r>
          </a:p>
          <a:p>
            <a:pPr lvl="1"/>
            <a:r>
              <a:rPr lang="en-GB" dirty="0"/>
              <a:t>Tick “Create background” to get background image</a:t>
            </a:r>
          </a:p>
          <a:p>
            <a:pPr lvl="1"/>
            <a:r>
              <a:rPr lang="en-GB" dirty="0"/>
              <a:t>“Sliding paraboloid” replaces the ball with a parabola and can give better results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845" y="1168179"/>
            <a:ext cx="2448000" cy="244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845" y="3661078"/>
            <a:ext cx="2448000" cy="244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19845" y="1167798"/>
            <a:ext cx="170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Rolling ball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396223" y="3647563"/>
            <a:ext cx="2079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Sliding paraboloid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8962" y="2559543"/>
            <a:ext cx="2248809" cy="220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6708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845" y="3661078"/>
            <a:ext cx="2448000" cy="244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845" y="1168179"/>
            <a:ext cx="2448000" cy="244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4601" y="1167798"/>
            <a:ext cx="2448000" cy="244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calculator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6427390" cy="4929411"/>
          </a:xfrm>
        </p:spPr>
        <p:txBody>
          <a:bodyPr/>
          <a:lstStyle/>
          <a:p>
            <a:r>
              <a:rPr lang="en-GB" dirty="0"/>
              <a:t>Add/subtract images</a:t>
            </a:r>
          </a:p>
          <a:p>
            <a:pPr lvl="1"/>
            <a:r>
              <a:rPr lang="en-GB" dirty="0"/>
              <a:t>Process &gt; Image Calculator…</a:t>
            </a:r>
          </a:p>
          <a:p>
            <a:pPr lvl="1"/>
            <a:r>
              <a:rPr lang="en-GB" dirty="0"/>
              <a:t>Calculated pixel-by-pixel</a:t>
            </a:r>
          </a:p>
          <a:p>
            <a:pPr lvl="1"/>
            <a:r>
              <a:rPr lang="en-GB" dirty="0"/>
              <a:t>“32-bit (float) result” when negative or non-integer values may occur </a:t>
            </a:r>
          </a:p>
          <a:p>
            <a:pPr lvl="1"/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9419845" y="1167798"/>
            <a:ext cx="2436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Image B (background)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396223" y="3647563"/>
            <a:ext cx="1994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Image C (result)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9715" y="3821939"/>
            <a:ext cx="2377772" cy="212627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924601" y="1167798"/>
            <a:ext cx="384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Image A (signal)</a:t>
            </a:r>
          </a:p>
        </p:txBody>
      </p:sp>
    </p:spTree>
    <p:extLst>
      <p:ext uri="{BB962C8B-B14F-4D97-AF65-F5344CB8AC3E}">
        <p14:creationId xmlns:p14="http://schemas.microsoft.com/office/powerpoint/2010/main" val="1611808012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4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64FF92-81C6-4914-8B88-DD5DF9E87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</p:spPr>
        <p:txBody>
          <a:bodyPr/>
          <a:lstStyle/>
          <a:p>
            <a:r>
              <a:rPr lang="en-GB" dirty="0"/>
              <a:t>Aims</a:t>
            </a:r>
          </a:p>
          <a:p>
            <a:pPr lvl="1"/>
            <a:r>
              <a:rPr lang="en-GB" dirty="0"/>
              <a:t>Use two approaches to subtract background</a:t>
            </a:r>
          </a:p>
          <a:p>
            <a:pPr lvl="2"/>
            <a:r>
              <a:rPr lang="en-GB" dirty="0"/>
              <a:t>Rolling ball subtraction</a:t>
            </a:r>
          </a:p>
          <a:p>
            <a:pPr lvl="2"/>
            <a:r>
              <a:rPr lang="en-GB" dirty="0"/>
              <a:t>Minimum intensity projection subtraction</a:t>
            </a:r>
          </a:p>
          <a:p>
            <a:pPr lvl="1"/>
            <a:r>
              <a:rPr lang="en-GB" dirty="0"/>
              <a:t>Apply both subtraction methods to nuclei image from exercise 3</a:t>
            </a:r>
          </a:p>
          <a:p>
            <a:pPr lvl="2"/>
            <a:r>
              <a:rPr lang="en-GB" dirty="0"/>
              <a:t>Duplicate image first, then apply subtraction</a:t>
            </a:r>
          </a:p>
          <a:p>
            <a:pPr lvl="2"/>
            <a:r>
              <a:rPr lang="en-GB" dirty="0"/>
              <a:t>End up with two images for comparison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5390916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A63022-0437-49DC-A2B7-48B886378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051" y="1686477"/>
            <a:ext cx="3475205" cy="3688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2C3B8E-EFDB-4D66-9B0C-E6118843E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2335BA-9067-4222-9A92-AA15F2E5AFB9}"/>
              </a:ext>
            </a:extLst>
          </p:cNvPr>
          <p:cNvSpPr txBox="1"/>
          <p:nvPr/>
        </p:nvSpPr>
        <p:spPr>
          <a:xfrm>
            <a:off x="2752987" y="5393623"/>
            <a:ext cx="2498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Rolling ball subtraction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8AEE01-8036-4009-803E-E4E5570DB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711" y="1698024"/>
            <a:ext cx="3456915" cy="36885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FE30C2-B3CB-4AE6-9C4F-8C49CB1B9EAF}"/>
              </a:ext>
            </a:extLst>
          </p:cNvPr>
          <p:cNvSpPr txBox="1"/>
          <p:nvPr/>
        </p:nvSpPr>
        <p:spPr>
          <a:xfrm>
            <a:off x="7052883" y="5393623"/>
            <a:ext cx="2377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Minimum intensity Z-projection subtraction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C5B476-8A3D-474C-BE1B-A473FA96117C}"/>
              </a:ext>
            </a:extLst>
          </p:cNvPr>
          <p:cNvSpPr/>
          <p:nvPr/>
        </p:nvSpPr>
        <p:spPr>
          <a:xfrm>
            <a:off x="1799922" y="1264115"/>
            <a:ext cx="4235116" cy="47260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2083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Selecting regions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6675040" cy="4929411"/>
          </a:xfrm>
        </p:spPr>
        <p:txBody>
          <a:bodyPr/>
          <a:lstStyle/>
          <a:p>
            <a:r>
              <a:rPr lang="en-GB" dirty="0"/>
              <a:t>Hand-drawing tools to select regions</a:t>
            </a:r>
          </a:p>
          <a:p>
            <a:pPr lvl="1"/>
            <a:r>
              <a:rPr lang="en-GB" dirty="0"/>
              <a:t>Right click for more options (red arrow)</a:t>
            </a:r>
          </a:p>
          <a:p>
            <a:pPr lvl="1"/>
            <a:r>
              <a:rPr lang="en-GB" dirty="0"/>
              <a:t>Can drag handles to reshape afterwards</a:t>
            </a:r>
          </a:p>
          <a:p>
            <a:pPr lvl="1"/>
            <a:endParaRPr lang="en-GB" sz="1800" dirty="0"/>
          </a:p>
          <a:p>
            <a:r>
              <a:rPr lang="en-GB" dirty="0"/>
              <a:t>Polygon selection</a:t>
            </a:r>
          </a:p>
          <a:p>
            <a:pPr lvl="1"/>
            <a:r>
              <a:rPr lang="en-GB" dirty="0"/>
              <a:t>Close loop to finish (small square)</a:t>
            </a:r>
          </a:p>
          <a:p>
            <a:pPr lvl="1"/>
            <a:endParaRPr lang="en-GB" sz="1800" dirty="0"/>
          </a:p>
          <a:p>
            <a:r>
              <a:rPr lang="en-GB" dirty="0"/>
              <a:t>Line tools</a:t>
            </a:r>
          </a:p>
          <a:p>
            <a:pPr lvl="1"/>
            <a:r>
              <a:rPr lang="en-GB" dirty="0"/>
              <a:t>Don’t need to enclose area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4C80ACC-6072-4BD7-823A-3D40BF90F099}"/>
              </a:ext>
            </a:extLst>
          </p:cNvPr>
          <p:cNvGrpSpPr/>
          <p:nvPr/>
        </p:nvGrpSpPr>
        <p:grpSpPr>
          <a:xfrm>
            <a:off x="8486851" y="1383031"/>
            <a:ext cx="3027994" cy="4579826"/>
            <a:chOff x="8397951" y="1292123"/>
            <a:chExt cx="3027994" cy="4579826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951" y="1292123"/>
              <a:ext cx="1474676" cy="1474676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1269" y="1292123"/>
              <a:ext cx="1474676" cy="1474676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951" y="2844698"/>
              <a:ext cx="1474676" cy="1474676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1269" y="2844698"/>
              <a:ext cx="1474676" cy="1474676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1269" y="4397273"/>
              <a:ext cx="1474676" cy="1474676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951" y="4397273"/>
              <a:ext cx="1474676" cy="1474676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3008" y="2920898"/>
              <a:ext cx="266737" cy="257211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3007" y="4473473"/>
              <a:ext cx="266737" cy="257211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3006" y="1368323"/>
              <a:ext cx="266737" cy="257211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9690" y="2920898"/>
              <a:ext cx="266737" cy="257211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9688" y="1368322"/>
              <a:ext cx="266737" cy="257211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9689" y="4473472"/>
              <a:ext cx="266737" cy="2572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3432110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Selecting regions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7995841" cy="4929411"/>
          </a:xfrm>
        </p:spPr>
        <p:txBody>
          <a:bodyPr/>
          <a:lstStyle/>
          <a:p>
            <a:r>
              <a:rPr lang="en-GB" dirty="0"/>
              <a:t>Automatic region selection using wand tool</a:t>
            </a:r>
            <a:endParaRPr lang="en-GB" dirty="0">
              <a:solidFill>
                <a:srgbClr val="C00000"/>
              </a:solidFill>
            </a:endParaRPr>
          </a:p>
          <a:p>
            <a:pPr lvl="1"/>
            <a:r>
              <a:rPr lang="en-GB" dirty="0"/>
              <a:t>Selects contiguous pixel regions with similar intensities</a:t>
            </a:r>
          </a:p>
          <a:p>
            <a:pPr lvl="1"/>
            <a:r>
              <a:rPr lang="en-GB" dirty="0"/>
              <a:t>Double click       icon to get more options</a:t>
            </a:r>
          </a:p>
          <a:p>
            <a:pPr lvl="2"/>
            <a:r>
              <a:rPr lang="en-GB" dirty="0"/>
              <a:t>Tolerance sets permitted intensity variation</a:t>
            </a:r>
          </a:p>
          <a:p>
            <a:pPr lvl="1"/>
            <a:endParaRPr lang="en-GB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C6B815C-C66E-43DF-BFCA-E976FEB65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789" y="2787649"/>
            <a:ext cx="371889" cy="371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3693C0-AA62-4159-97B4-E8E73592F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4045" y="1196754"/>
            <a:ext cx="2819400" cy="24231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913F830-57D2-44DB-9BB3-798379B01F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445" y="3524457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44616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5F49FA4-1AAD-4FE0-B5D2-AE905DD62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547" y="1786677"/>
            <a:ext cx="3703837" cy="37495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measurements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6427390" cy="4929411"/>
          </a:xfrm>
        </p:spPr>
        <p:txBody>
          <a:bodyPr/>
          <a:lstStyle/>
          <a:p>
            <a:r>
              <a:rPr lang="en-GB" dirty="0"/>
              <a:t>Setting measurements</a:t>
            </a:r>
          </a:p>
          <a:p>
            <a:pPr lvl="1"/>
            <a:r>
              <a:rPr lang="en-GB" dirty="0"/>
              <a:t>Analyze &gt; Set Measurements…</a:t>
            </a:r>
          </a:p>
          <a:p>
            <a:pPr lvl="1"/>
            <a:r>
              <a:rPr lang="en-GB" dirty="0"/>
              <a:t>“Redirect to” uses the regions from a binary image on a different image</a:t>
            </a:r>
          </a:p>
          <a:p>
            <a:pPr lvl="1"/>
            <a:endParaRPr lang="en-GB" sz="1800" dirty="0"/>
          </a:p>
          <a:p>
            <a:r>
              <a:rPr lang="en-GB" dirty="0"/>
              <a:t>Making measurements</a:t>
            </a:r>
          </a:p>
          <a:p>
            <a:pPr lvl="1"/>
            <a:r>
              <a:rPr lang="en-GB" dirty="0"/>
              <a:t>Analyze &gt; Measure</a:t>
            </a:r>
          </a:p>
          <a:p>
            <a:pPr marL="0" indent="0">
              <a:buNone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820801697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20C42-7C59-40C8-A7D6-9D9D8CC2C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BC2E0-310F-4B81-8BD6-2AFC3B886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9439374" cy="4929411"/>
          </a:xfrm>
        </p:spPr>
        <p:txBody>
          <a:bodyPr/>
          <a:lstStyle/>
          <a:p>
            <a:r>
              <a:rPr lang="en-GB" dirty="0"/>
              <a:t>Lists measurement output</a:t>
            </a:r>
          </a:p>
          <a:p>
            <a:pPr lvl="1"/>
            <a:r>
              <a:rPr lang="en-GB" dirty="0"/>
              <a:t>One measurement per row</a:t>
            </a:r>
          </a:p>
          <a:p>
            <a:pPr lvl="1"/>
            <a:endParaRPr lang="en-GB" sz="1800" dirty="0">
              <a:solidFill>
                <a:schemeClr val="tx1"/>
              </a:solidFill>
            </a:endParaRPr>
          </a:p>
          <a:p>
            <a:r>
              <a:rPr lang="en-GB" dirty="0"/>
              <a:t>Extra options when window is called “Results”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“Summarize” gives mean, SD, etc. of all columns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“Distribution” creates histogram of one column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“Sort” organises data based on one column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“Plot” creates XY plot of two columns</a:t>
            </a:r>
          </a:p>
          <a:p>
            <a:pPr lvl="1"/>
            <a:endParaRPr lang="en-GB" sz="1800" dirty="0">
              <a:solidFill>
                <a:srgbClr val="C00000"/>
              </a:solidFill>
            </a:endParaRP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9C9C64-DA44-4DA6-863F-369B91AAC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783" y="2090578"/>
            <a:ext cx="2987040" cy="33604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6222DA-536E-4BDA-A575-7498F97DA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783" y="2090578"/>
            <a:ext cx="2834640" cy="314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992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intensity profile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6675040" cy="4929411"/>
          </a:xfrm>
        </p:spPr>
        <p:txBody>
          <a:bodyPr/>
          <a:lstStyle/>
          <a:p>
            <a:r>
              <a:rPr lang="en-GB" dirty="0"/>
              <a:t>Draw line on image</a:t>
            </a:r>
          </a:p>
          <a:p>
            <a:pPr lvl="1"/>
            <a:r>
              <a:rPr lang="en-GB" dirty="0"/>
              <a:t>Straight, freehand, segmented, etc.</a:t>
            </a:r>
          </a:p>
          <a:p>
            <a:pPr lvl="1"/>
            <a:endParaRPr lang="en-GB" sz="1800" dirty="0"/>
          </a:p>
          <a:p>
            <a:r>
              <a:rPr lang="en-GB" dirty="0"/>
              <a:t>Measure line profile</a:t>
            </a:r>
          </a:p>
          <a:p>
            <a:pPr lvl="1"/>
            <a:r>
              <a:rPr lang="en-GB" dirty="0" err="1"/>
              <a:t>Analyze</a:t>
            </a:r>
            <a:r>
              <a:rPr lang="en-GB" dirty="0"/>
              <a:t> &gt; Plot Profile</a:t>
            </a:r>
          </a:p>
          <a:p>
            <a:pPr lvl="1"/>
            <a:r>
              <a:rPr lang="en-GB" dirty="0"/>
              <a:t>Profile displayed in new window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733" y="1726661"/>
            <a:ext cx="4486901" cy="386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20321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CCB159-CEAF-4AB1-9239-8384E9530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0" y="2449879"/>
            <a:ext cx="2247900" cy="24993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Region Of Interest (ROI)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8846741" cy="4929411"/>
          </a:xfrm>
        </p:spPr>
        <p:txBody>
          <a:bodyPr/>
          <a:lstStyle/>
          <a:p>
            <a:r>
              <a:rPr lang="en-GB" dirty="0"/>
              <a:t>Store selected regions in ROI manager</a:t>
            </a:r>
          </a:p>
          <a:p>
            <a:pPr lvl="1"/>
            <a:r>
              <a:rPr lang="en-GB" dirty="0"/>
              <a:t>Add ROIs with Edit &gt; Selection &gt; Add to Manager</a:t>
            </a:r>
          </a:p>
          <a:p>
            <a:pPr lvl="1"/>
            <a:r>
              <a:rPr lang="en-GB" dirty="0"/>
              <a:t>Simultaneously measure all ROIs (“Measure” button)</a:t>
            </a:r>
          </a:p>
          <a:p>
            <a:pPr lvl="1"/>
            <a:endParaRPr lang="en-GB" sz="1800" dirty="0">
              <a:solidFill>
                <a:srgbClr val="C00000"/>
              </a:solidFill>
            </a:endParaRPr>
          </a:p>
          <a:p>
            <a:r>
              <a:rPr lang="en-GB" dirty="0"/>
              <a:t>Transfer ROIs to another image</a:t>
            </a:r>
          </a:p>
          <a:p>
            <a:pPr lvl="1"/>
            <a:r>
              <a:rPr lang="en-GB" dirty="0"/>
              <a:t>Select other image, then click ROI in list</a:t>
            </a:r>
          </a:p>
          <a:p>
            <a:pPr lvl="1"/>
            <a:endParaRPr lang="en-GB" sz="1800" dirty="0">
              <a:solidFill>
                <a:srgbClr val="C00000"/>
              </a:solidFill>
            </a:endParaRPr>
          </a:p>
          <a:p>
            <a:r>
              <a:rPr lang="en-GB" dirty="0"/>
              <a:t>Save and load ROIs to file from “More &gt;&gt;”</a:t>
            </a:r>
          </a:p>
          <a:p>
            <a:pPr lvl="1"/>
            <a:r>
              <a:rPr lang="en-GB" dirty="0"/>
              <a:t>.</a:t>
            </a:r>
            <a:r>
              <a:rPr lang="en-GB" dirty="0" err="1"/>
              <a:t>roi</a:t>
            </a:r>
            <a:r>
              <a:rPr lang="en-GB" dirty="0"/>
              <a:t> for single ROI, .zip for multiple ROIs</a:t>
            </a:r>
          </a:p>
          <a:p>
            <a:endParaRPr lang="en-GB" dirty="0">
              <a:solidFill>
                <a:srgbClr val="C00000"/>
              </a:solidFill>
            </a:endParaRPr>
          </a:p>
          <a:p>
            <a:pPr lvl="1"/>
            <a:endParaRPr lang="en-GB" dirty="0">
              <a:solidFill>
                <a:srgbClr val="C00000"/>
              </a:solidFill>
            </a:endParaRPr>
          </a:p>
          <a:p>
            <a:pPr lvl="1"/>
            <a:endParaRPr lang="en-GB" dirty="0">
              <a:solidFill>
                <a:srgbClr val="C00000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47455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image5.png" descr="http://partimages.globalspec.com/25/4325/2969325_large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794732" y="1473818"/>
            <a:ext cx="1659002" cy="2844002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Shape 105"/>
          <p:cNvSpPr/>
          <p:nvPr/>
        </p:nvSpPr>
        <p:spPr>
          <a:xfrm>
            <a:off x="503790" y="4744281"/>
            <a:ext cx="11449078" cy="1217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261256" indent="-261256">
              <a:lnSpc>
                <a:spcPct val="90000"/>
              </a:lnSpc>
              <a:spcBef>
                <a:spcPts val="1000"/>
              </a:spcBef>
              <a:buClr>
                <a:srgbClr val="262626"/>
              </a:buClr>
              <a:buSzPct val="100000"/>
              <a:buFont typeface="Arial"/>
              <a:buChar char="•"/>
            </a:pPr>
            <a:r>
              <a:rPr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Resolution is the minimum distance between two points which allows them to be distinguished as individual objects</a:t>
            </a:r>
            <a:endParaRPr sz="2800" kern="0" dirty="0">
              <a:solidFill>
                <a:srgbClr val="262626"/>
              </a:solidFill>
              <a:ea typeface="Calibri"/>
              <a:cs typeface="Calibri"/>
              <a:sym typeface="Calibri"/>
            </a:endParaRPr>
          </a:p>
          <a:p>
            <a:pPr marL="261256" indent="-261256">
              <a:lnSpc>
                <a:spcPct val="90000"/>
              </a:lnSpc>
              <a:spcBef>
                <a:spcPts val="1000"/>
              </a:spcBef>
              <a:buClr>
                <a:srgbClr val="262626"/>
              </a:buClr>
              <a:buSzPct val="100000"/>
              <a:buFont typeface="Arial"/>
              <a:buChar char="•"/>
            </a:pPr>
            <a:r>
              <a:rPr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It is the NA of the objective which determines the resolution</a:t>
            </a:r>
            <a:r>
              <a:rPr lang="en-GB"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 - </a:t>
            </a:r>
            <a:r>
              <a:rPr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not the magnification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290908" y="1395735"/>
            <a:ext cx="4765429" cy="3059723"/>
            <a:chOff x="2162908" y="1916723"/>
            <a:chExt cx="4765429" cy="3059723"/>
          </a:xfrm>
        </p:grpSpPr>
        <p:sp>
          <p:nvSpPr>
            <p:cNvPr id="17" name="Arc 16"/>
            <p:cNvSpPr>
              <a:spLocks noChangeAspect="1"/>
            </p:cNvSpPr>
            <p:nvPr/>
          </p:nvSpPr>
          <p:spPr>
            <a:xfrm flipH="1">
              <a:off x="3349532" y="3157236"/>
              <a:ext cx="292581" cy="288000"/>
            </a:xfrm>
            <a:prstGeom prst="arc">
              <a:avLst>
                <a:gd name="adj1" fmla="val 5530854"/>
                <a:gd name="adj2" fmla="val 16478386"/>
              </a:avLst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black"/>
                </a:solidFill>
                <a:sym typeface="Helvetica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2655277" y="2039815"/>
              <a:ext cx="0" cy="293663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162908" y="3446585"/>
              <a:ext cx="418513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5533293" y="2224451"/>
              <a:ext cx="562707" cy="242667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363308" y="1916723"/>
              <a:ext cx="984738" cy="4747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363308" y="4501661"/>
              <a:ext cx="984738" cy="4747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5533291" y="2391508"/>
              <a:ext cx="1080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533291" y="4501661"/>
              <a:ext cx="1080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6613291" y="2391508"/>
              <a:ext cx="0" cy="828000"/>
            </a:xfrm>
            <a:prstGeom prst="straightConnector1">
              <a:avLst/>
            </a:prstGeom>
            <a:ln w="44450">
              <a:solidFill>
                <a:schemeClr val="bg1">
                  <a:lumMod val="6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6608905" y="3807063"/>
              <a:ext cx="0" cy="828000"/>
            </a:xfrm>
            <a:prstGeom prst="straightConnector1">
              <a:avLst/>
            </a:prstGeom>
            <a:ln w="44450">
              <a:solidFill>
                <a:schemeClr val="bg1">
                  <a:lumMod val="65000"/>
                </a:schemeClr>
              </a:solidFill>
              <a:tailEnd type="stealth"/>
            </a:ln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435968" y="3167389"/>
              <a:ext cx="4923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2596970" y="2922712"/>
              <a:ext cx="3132000" cy="0"/>
            </a:xfrm>
            <a:prstGeom prst="line">
              <a:avLst/>
            </a:prstGeom>
            <a:ln w="31750">
              <a:solidFill>
                <a:srgbClr val="FF0000"/>
              </a:solidFill>
              <a:prstDash val="solid"/>
            </a:ln>
            <a:scene3d>
              <a:camera prst="orthographicFront">
                <a:rot lat="0" lon="0" rev="114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604590" y="3980169"/>
              <a:ext cx="3132000" cy="0"/>
            </a:xfrm>
            <a:prstGeom prst="line">
              <a:avLst/>
            </a:prstGeom>
            <a:ln w="31750">
              <a:solidFill>
                <a:srgbClr val="FF0000"/>
              </a:solidFill>
              <a:prstDash val="solid"/>
            </a:ln>
            <a:scene3d>
              <a:camera prst="orthographicFront">
                <a:rot lat="0" lon="0" rev="966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>
              <a:spLocks noChangeAspect="1"/>
            </p:cNvSpPr>
            <p:nvPr/>
          </p:nvSpPr>
          <p:spPr>
            <a:xfrm flipH="1">
              <a:off x="2573384" y="3364580"/>
              <a:ext cx="180000" cy="18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233416" y="2957898"/>
              <a:ext cx="4923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F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01915" y="3036784"/>
              <a:ext cx="4923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rPr>
                <a:t>θ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>
                <a:spLocks noChangeAspect="1"/>
              </p:cNvSpPr>
              <p:nvPr/>
            </p:nvSpPr>
            <p:spPr>
              <a:xfrm>
                <a:off x="8988242" y="1826090"/>
                <a:ext cx="227998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ker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  <a:sym typeface="Helvetica"/>
                        </a:rPr>
                        <m:t>𝑁𝐴</m:t>
                      </m:r>
                      <m:r>
                        <a:rPr lang="en-GB" sz="2800" i="1" ker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  <a:sym typeface="Helvetica"/>
                        </a:rPr>
                        <m:t>=</m:t>
                      </m:r>
                      <m:r>
                        <a:rPr lang="en-GB" sz="2800" i="1" ker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  <a:sym typeface="Helvetica"/>
                        </a:rPr>
                        <m:t>𝑛</m:t>
                      </m:r>
                      <m:func>
                        <m:funcPr>
                          <m:ctrlP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GB" sz="28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Helvetica"/>
                                </a:rPr>
                              </m:ctrlPr>
                            </m:dPr>
                            <m:e>
                              <m:r>
                                <a:rPr lang="en-GB" sz="28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j-cs"/>
                                  <a:sym typeface="Helvetica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2800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8242" y="1826090"/>
                <a:ext cx="2279983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>
                <a:spLocks noChangeAspect="1"/>
              </p:cNvSpPr>
              <p:nvPr/>
            </p:nvSpPr>
            <p:spPr>
              <a:xfrm>
                <a:off x="8303599" y="2490165"/>
                <a:ext cx="3649269" cy="8791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sSubPr>
                        <m:e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𝑟</m:t>
                          </m:r>
                        </m:e>
                        <m:sub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𝑥𝑦</m:t>
                          </m:r>
                        </m:sub>
                      </m:sSub>
                      <m:r>
                        <a:rPr lang="en-GB" sz="2800" i="1" ker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  <a:sym typeface="Helvetica"/>
                        </a:rPr>
                        <m:t>= </m:t>
                      </m:r>
                      <m:f>
                        <m:fPr>
                          <m:ctrlP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fPr>
                        <m:num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0.61</m:t>
                          </m:r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j-cs"/>
                              <a:sym typeface="Helvetica"/>
                            </a:rPr>
                            <m:t>𝜆</m:t>
                          </m:r>
                        </m:num>
                        <m:den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𝑛</m:t>
                          </m:r>
                          <m:func>
                            <m:funcPr>
                              <m:ctrlPr>
                                <a:rPr lang="en-GB" sz="28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Helvetica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800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Helvetica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8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Helvetica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j-cs"/>
                                      <a:sym typeface="Helvetica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r>
                        <a:rPr lang="en-GB" sz="2800" i="1" ker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  <a:sym typeface="Helvetica"/>
                        </a:rPr>
                        <m:t>=</m:t>
                      </m:r>
                      <m:f>
                        <m:fPr>
                          <m:ctrlP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fPr>
                        <m:num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0.61</m:t>
                          </m:r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j-cs"/>
                              <a:sym typeface="Helvetica"/>
                            </a:rPr>
                            <m:t>𝜆</m:t>
                          </m:r>
                        </m:num>
                        <m:den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𝑁𝐴</m:t>
                          </m:r>
                        </m:den>
                      </m:f>
                    </m:oMath>
                  </m:oMathPara>
                </a14:m>
                <a:endParaRPr lang="en-GB" sz="2800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3599" y="2490165"/>
                <a:ext cx="3649269" cy="87915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>
                <a:spLocks noChangeAspect="1"/>
              </p:cNvSpPr>
              <p:nvPr/>
            </p:nvSpPr>
            <p:spPr>
              <a:xfrm>
                <a:off x="9359786" y="3602504"/>
                <a:ext cx="1536895" cy="464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sSubPr>
                        <m:e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𝑟</m:t>
                          </m:r>
                        </m:e>
                        <m:sub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𝑧</m:t>
                          </m:r>
                        </m:sub>
                      </m:sSub>
                      <m:r>
                        <a:rPr lang="en-GB" sz="2800" i="1" ker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  <a:sym typeface="Helvetica"/>
                        </a:rPr>
                        <m:t>~2.5</m:t>
                      </m:r>
                      <m:sSub>
                        <m:sSubPr>
                          <m:ctrlP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</m:ctrlPr>
                        </m:sSubPr>
                        <m:e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𝑟</m:t>
                          </m:r>
                        </m:e>
                        <m:sub>
                          <m:r>
                            <a:rPr lang="en-GB" sz="28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Helvetica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GB" sz="2800" kern="0" dirty="0">
                  <a:solidFill>
                    <a:sysClr val="windowText" lastClr="000000"/>
                  </a:solidFill>
                  <a:ea typeface="+mj-ea"/>
                  <a:cs typeface="+mj-cs"/>
                  <a:sym typeface="Helvetica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786" y="3602504"/>
                <a:ext cx="1536895" cy="46487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itle 1"/>
          <p:cNvSpPr txBox="1">
            <a:spLocks/>
          </p:cNvSpPr>
          <p:nvPr/>
        </p:nvSpPr>
        <p:spPr>
          <a:xfrm>
            <a:off x="2672560" y="252932"/>
            <a:ext cx="7357468" cy="599964"/>
          </a:xfrm>
          <a:prstGeom prst="rect">
            <a:avLst/>
          </a:prstGeom>
        </p:spPr>
        <p:txBody>
          <a:bodyPr anchor="b">
            <a:normAutofit fontScale="85000" lnSpcReduction="10000"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9A1D2B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dirty="0">
                <a:sym typeface="Helvetica"/>
              </a:rPr>
              <a:t>Objectives, Numerical Aperture and Resolution</a:t>
            </a:r>
          </a:p>
        </p:txBody>
      </p:sp>
    </p:spTree>
    <p:extLst>
      <p:ext uri="{BB962C8B-B14F-4D97-AF65-F5344CB8AC3E}">
        <p14:creationId xmlns:p14="http://schemas.microsoft.com/office/powerpoint/2010/main" val="1790858318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5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64FF92-81C6-4914-8B88-DD5DF9E87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</p:spPr>
        <p:txBody>
          <a:bodyPr/>
          <a:lstStyle/>
          <a:p>
            <a:r>
              <a:rPr lang="en-GB" dirty="0"/>
              <a:t>Aims</a:t>
            </a:r>
          </a:p>
          <a:p>
            <a:pPr lvl="1"/>
            <a:r>
              <a:rPr lang="en-GB" dirty="0"/>
              <a:t>Enable specific measurements (“Area” in this case)</a:t>
            </a:r>
          </a:p>
          <a:p>
            <a:pPr lvl="1"/>
            <a:r>
              <a:rPr lang="en-GB" dirty="0"/>
              <a:t>Select and add regions to the ROI manager</a:t>
            </a:r>
          </a:p>
          <a:p>
            <a:pPr lvl="1"/>
            <a:r>
              <a:rPr lang="en-GB" dirty="0"/>
              <a:t>Measure all ROIs simultaneously</a:t>
            </a:r>
          </a:p>
          <a:p>
            <a:pPr lvl="1"/>
            <a:r>
              <a:rPr lang="en-GB" dirty="0"/>
              <a:t>Calculate the mean ROI (nucleus) area using the Results Table “Summarize” function</a:t>
            </a:r>
            <a:endParaRPr lang="en-GB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594938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C3B8E-EFDB-4D66-9B0C-E6118843E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EB7C47-9068-4FF7-808E-22E15C1D9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313" y="2079403"/>
            <a:ext cx="4115374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59742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7408465" cy="4929411"/>
          </a:xfrm>
        </p:spPr>
        <p:txBody>
          <a:bodyPr/>
          <a:lstStyle/>
          <a:p>
            <a:r>
              <a:rPr lang="en-GB" dirty="0"/>
              <a:t>Apply spatial filter</a:t>
            </a:r>
          </a:p>
          <a:p>
            <a:pPr lvl="1"/>
            <a:r>
              <a:rPr lang="en-GB" dirty="0"/>
              <a:t>Process &gt; Filters &gt; [multiple]</a:t>
            </a:r>
          </a:p>
          <a:p>
            <a:pPr lvl="1"/>
            <a:r>
              <a:rPr lang="en-GB" dirty="0"/>
              <a:t>Sobel edge filter at Process &gt; Find Edges</a:t>
            </a:r>
          </a:p>
          <a:p>
            <a:pPr lvl="1"/>
            <a:r>
              <a:rPr lang="en-GB" dirty="0"/>
              <a:t>Many require range for filtering</a:t>
            </a:r>
          </a:p>
          <a:p>
            <a:pPr lvl="1"/>
            <a:endParaRPr lang="en-GB" dirty="0"/>
          </a:p>
          <a:p>
            <a:r>
              <a:rPr lang="en-GB" dirty="0"/>
              <a:t>Custom spatial filter</a:t>
            </a:r>
          </a:p>
          <a:p>
            <a:pPr lvl="1"/>
            <a:r>
              <a:rPr lang="en-GB" dirty="0"/>
              <a:t>Process &gt; Filters &gt; Convolve…</a:t>
            </a:r>
          </a:p>
          <a:p>
            <a:pPr lvl="1"/>
            <a:r>
              <a:rPr lang="en-GB" dirty="0"/>
              <a:t>Specify filter kernel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851" y="1383031"/>
            <a:ext cx="1474676" cy="147467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851" y="2935606"/>
            <a:ext cx="1474676" cy="14746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169" y="1383031"/>
            <a:ext cx="1474676" cy="14746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169" y="2935606"/>
            <a:ext cx="1474676" cy="14746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169" y="4488181"/>
            <a:ext cx="1474676" cy="14746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851" y="4488181"/>
            <a:ext cx="1474676" cy="147467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486851" y="2488375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Unfiltered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040169" y="2488375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1px Gaussian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86851" y="4040950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2px median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040169" y="4040950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2px Gaussian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486851" y="5593525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Edge (Sobel)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040169" y="5593525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5px Gaussian</a:t>
            </a:r>
          </a:p>
        </p:txBody>
      </p:sp>
    </p:spTree>
    <p:extLst>
      <p:ext uri="{BB962C8B-B14F-4D97-AF65-F5344CB8AC3E}">
        <p14:creationId xmlns:p14="http://schemas.microsoft.com/office/powerpoint/2010/main" val="2954069364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A379708-8A2F-4565-A9C0-4FB9FE68E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0169" y="1383031"/>
            <a:ext cx="1474676" cy="14746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ECD5CC-346B-41EA-A8BA-AE65699BC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0169" y="2935606"/>
            <a:ext cx="1474676" cy="14746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3C4280-3212-4389-9C8B-437BB6CA2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0169" y="4488181"/>
            <a:ext cx="1474676" cy="14746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217536"/>
            <a:ext cx="7408465" cy="4929411"/>
          </a:xfrm>
        </p:spPr>
        <p:txBody>
          <a:bodyPr/>
          <a:lstStyle/>
          <a:p>
            <a:r>
              <a:rPr lang="en-GB" dirty="0"/>
              <a:t>Smooth (mean filter </a:t>
            </a:r>
            <a:r>
              <a:rPr lang="el-GR" dirty="0"/>
              <a:t>σ</a:t>
            </a:r>
            <a:r>
              <a:rPr lang="en-GB" dirty="0"/>
              <a:t> = 1px)</a:t>
            </a:r>
          </a:p>
          <a:p>
            <a:pPr lvl="1"/>
            <a:r>
              <a:rPr lang="en-GB" dirty="0"/>
              <a:t>Process &gt; Smooth</a:t>
            </a:r>
          </a:p>
          <a:p>
            <a:endParaRPr lang="en-GB" sz="1800" dirty="0"/>
          </a:p>
          <a:p>
            <a:r>
              <a:rPr lang="en-GB" dirty="0" err="1"/>
              <a:t>Despeckle</a:t>
            </a:r>
            <a:r>
              <a:rPr lang="en-GB" dirty="0"/>
              <a:t> (median filter </a:t>
            </a:r>
            <a:r>
              <a:rPr lang="el-GR" dirty="0"/>
              <a:t>σ</a:t>
            </a:r>
            <a:r>
              <a:rPr lang="en-GB" dirty="0"/>
              <a:t> = 1px)</a:t>
            </a:r>
          </a:p>
          <a:p>
            <a:pPr lvl="1"/>
            <a:r>
              <a:rPr lang="en-GB" dirty="0"/>
              <a:t>Process &gt; Noise &gt; </a:t>
            </a:r>
            <a:r>
              <a:rPr lang="en-GB" dirty="0" err="1"/>
              <a:t>Despeckle</a:t>
            </a:r>
            <a:endParaRPr lang="en-GB" dirty="0"/>
          </a:p>
          <a:p>
            <a:pPr lvl="1"/>
            <a:endParaRPr lang="en-GB" sz="1800" dirty="0"/>
          </a:p>
          <a:p>
            <a:r>
              <a:rPr lang="en-GB" dirty="0"/>
              <a:t>Remove outliers</a:t>
            </a:r>
          </a:p>
          <a:p>
            <a:pPr lvl="1"/>
            <a:r>
              <a:rPr lang="en-GB" dirty="0"/>
              <a:t>Process &gt; Noise &gt; Remove Outliers…</a:t>
            </a:r>
          </a:p>
          <a:p>
            <a:pPr lvl="1"/>
            <a:r>
              <a:rPr lang="en-GB" dirty="0"/>
              <a:t>Pixels deviating from local median by more than “Threshold” replaced by local median</a:t>
            </a:r>
          </a:p>
          <a:p>
            <a:pPr lvl="1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1FAF5A-F0F2-4E98-9095-A47B99006F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2914" y="2694456"/>
            <a:ext cx="2209800" cy="208788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FA18BB7-62FA-441B-89C2-11F310D500E1}"/>
              </a:ext>
            </a:extLst>
          </p:cNvPr>
          <p:cNvSpPr txBox="1"/>
          <p:nvPr/>
        </p:nvSpPr>
        <p:spPr>
          <a:xfrm>
            <a:off x="10040169" y="2488375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“Raw”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5642690-16BC-4223-ABF5-B368CC710346}"/>
              </a:ext>
            </a:extLst>
          </p:cNvPr>
          <p:cNvSpPr txBox="1"/>
          <p:nvPr/>
        </p:nvSpPr>
        <p:spPr>
          <a:xfrm>
            <a:off x="10040169" y="4040950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Radius = 1px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6EA2AB-35B6-4943-B6FB-B428ECF6D47C}"/>
              </a:ext>
            </a:extLst>
          </p:cNvPr>
          <p:cNvSpPr txBox="1"/>
          <p:nvPr/>
        </p:nvSpPr>
        <p:spPr>
          <a:xfrm>
            <a:off x="10040169" y="5593525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Radius = 2px</a:t>
            </a:r>
          </a:p>
        </p:txBody>
      </p:sp>
    </p:spTree>
    <p:extLst>
      <p:ext uri="{BB962C8B-B14F-4D97-AF65-F5344CB8AC3E}">
        <p14:creationId xmlns:p14="http://schemas.microsoft.com/office/powerpoint/2010/main" val="3516089200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6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64FF92-81C6-4914-8B88-DD5DF9E87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</p:spPr>
        <p:txBody>
          <a:bodyPr/>
          <a:lstStyle/>
          <a:p>
            <a:r>
              <a:rPr lang="en-GB" dirty="0"/>
              <a:t>Aims</a:t>
            </a:r>
          </a:p>
          <a:p>
            <a:pPr lvl="1"/>
            <a:r>
              <a:rPr lang="en-GB" dirty="0"/>
              <a:t>Test different image filters to reduce noise</a:t>
            </a:r>
          </a:p>
          <a:p>
            <a:pPr lvl="1"/>
            <a:r>
              <a:rPr lang="en-GB" dirty="0"/>
              <a:t>We wish to remove speckle noise whilst retaining sharp edges for nuclei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4458293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A63022-0437-49DC-A2B7-48B886378E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231" y="1689788"/>
            <a:ext cx="3475205" cy="36885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87A823-6284-44E9-9CAB-0D6907E72D4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531" y="1682784"/>
            <a:ext cx="3493496" cy="3706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2C3B8E-EFDB-4D66-9B0C-E6118843E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2335BA-9067-4222-9A92-AA15F2E5AFB9}"/>
              </a:ext>
            </a:extLst>
          </p:cNvPr>
          <p:cNvSpPr txBox="1"/>
          <p:nvPr/>
        </p:nvSpPr>
        <p:spPr>
          <a:xfrm>
            <a:off x="2752987" y="5393623"/>
            <a:ext cx="2498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Input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FE30C2-B3CB-4AE6-9C4F-8C49CB1B9EAF}"/>
              </a:ext>
            </a:extLst>
          </p:cNvPr>
          <p:cNvSpPr txBox="1"/>
          <p:nvPr/>
        </p:nvSpPr>
        <p:spPr>
          <a:xfrm>
            <a:off x="7052883" y="5393623"/>
            <a:ext cx="2377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1px median filter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E0B7FEF-7678-4D9E-87E3-A8FB4C3E0882}"/>
              </a:ext>
            </a:extLst>
          </p:cNvPr>
          <p:cNvCxnSpPr>
            <a:cxnSpLocks/>
          </p:cNvCxnSpPr>
          <p:nvPr/>
        </p:nvCxnSpPr>
        <p:spPr>
          <a:xfrm>
            <a:off x="5764156" y="3534086"/>
            <a:ext cx="705224" cy="159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654820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Intensity thresholding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6675040" cy="4929411"/>
          </a:xfrm>
        </p:spPr>
        <p:txBody>
          <a:bodyPr/>
          <a:lstStyle/>
          <a:p>
            <a:r>
              <a:rPr lang="en-GB" dirty="0"/>
              <a:t>Manual intensity thresholds</a:t>
            </a:r>
          </a:p>
          <a:p>
            <a:pPr lvl="1"/>
            <a:r>
              <a:rPr lang="en-GB" dirty="0"/>
              <a:t>Image &gt; Adjust &gt; Threshold…</a:t>
            </a:r>
          </a:p>
          <a:p>
            <a:pPr lvl="1"/>
            <a:r>
              <a:rPr lang="en-GB" dirty="0"/>
              <a:t>Set percentage above threshold</a:t>
            </a:r>
          </a:p>
          <a:p>
            <a:pPr lvl="1"/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600" y="1167798"/>
            <a:ext cx="2448000" cy="244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845" y="1167798"/>
            <a:ext cx="2448000" cy="244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845" y="3660697"/>
            <a:ext cx="2448000" cy="244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798" y="3680569"/>
            <a:ext cx="2461603" cy="240825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24600" y="1167798"/>
            <a:ext cx="384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5% over threshold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419845" y="1167798"/>
            <a:ext cx="2171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15% over threshold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419845" y="3660697"/>
            <a:ext cx="2171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25% over threshold</a:t>
            </a:r>
          </a:p>
        </p:txBody>
      </p:sp>
    </p:spTree>
    <p:extLst>
      <p:ext uri="{BB962C8B-B14F-4D97-AF65-F5344CB8AC3E}">
        <p14:creationId xmlns:p14="http://schemas.microsoft.com/office/powerpoint/2010/main" val="4265437982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Intensity thresholding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7332265" cy="4929411"/>
          </a:xfrm>
        </p:spPr>
        <p:txBody>
          <a:bodyPr/>
          <a:lstStyle/>
          <a:p>
            <a:r>
              <a:rPr lang="en-GB" dirty="0"/>
              <a:t>Automatic global intensity thresholds</a:t>
            </a:r>
          </a:p>
          <a:p>
            <a:pPr lvl="1"/>
            <a:r>
              <a:rPr lang="en-GB" dirty="0"/>
              <a:t>Image &gt; Adjust &gt; Auto Threshold</a:t>
            </a:r>
          </a:p>
          <a:p>
            <a:pPr lvl="1"/>
            <a:r>
              <a:rPr lang="en-GB" dirty="0"/>
              <a:t>Uses a single value for the entire image</a:t>
            </a:r>
          </a:p>
          <a:p>
            <a:pPr lvl="1"/>
            <a:r>
              <a:rPr lang="en-GB" dirty="0"/>
              <a:t>Ability to test multiple algorithms </a:t>
            </a:r>
          </a:p>
          <a:p>
            <a:pPr lvl="2"/>
            <a:r>
              <a:rPr lang="en-GB" dirty="0">
                <a:hlinkClick r:id="rId3"/>
              </a:rPr>
              <a:t>http://imagej.net/Auto_Threshold</a:t>
            </a:r>
            <a:endParaRPr lang="en-GB" dirty="0"/>
          </a:p>
          <a:p>
            <a:pPr lvl="1"/>
            <a:endParaRPr lang="en-GB" sz="1800" dirty="0"/>
          </a:p>
          <a:p>
            <a:r>
              <a:rPr lang="en-GB" dirty="0"/>
              <a:t>Automatic local intensity thresholds</a:t>
            </a:r>
          </a:p>
          <a:p>
            <a:pPr lvl="1"/>
            <a:r>
              <a:rPr lang="en-GB" dirty="0"/>
              <a:t>Image &gt; Adjust &gt; Auto Local Threshold</a:t>
            </a:r>
          </a:p>
          <a:p>
            <a:pPr lvl="1"/>
            <a:r>
              <a:rPr lang="en-GB" dirty="0"/>
              <a:t>Set size of local region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410" y="2144867"/>
            <a:ext cx="3086530" cy="30331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052" y="2209645"/>
            <a:ext cx="2911246" cy="290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323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Intensity thresholding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297891" y="1196753"/>
            <a:ext cx="9596218" cy="4887007"/>
            <a:chOff x="1125958" y="1196753"/>
            <a:chExt cx="9596218" cy="488700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6685" y="1196753"/>
              <a:ext cx="4555491" cy="488700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5958" y="1764836"/>
              <a:ext cx="3750841" cy="3750841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>
              <a:off x="5114925" y="3640256"/>
              <a:ext cx="885825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5617475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7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64FF92-81C6-4914-8B88-DD5DF9E87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</p:spPr>
        <p:txBody>
          <a:bodyPr/>
          <a:lstStyle/>
          <a:p>
            <a:r>
              <a:rPr lang="en-GB" dirty="0"/>
              <a:t>Aims</a:t>
            </a:r>
          </a:p>
          <a:p>
            <a:pPr lvl="1"/>
            <a:r>
              <a:rPr lang="en-GB" dirty="0"/>
              <a:t>Test different image threshold methods to binarise image</a:t>
            </a:r>
          </a:p>
          <a:p>
            <a:pPr lvl="1"/>
            <a:r>
              <a:rPr lang="en-GB" dirty="0"/>
              <a:t>The main aim is to have well-defined nuclei</a:t>
            </a:r>
          </a:p>
          <a:p>
            <a:pPr lvl="2"/>
            <a:r>
              <a:rPr lang="en-GB" dirty="0"/>
              <a:t>A few holes in nuclei or speckles in the background aren’t a problem</a:t>
            </a:r>
          </a:p>
          <a:p>
            <a:pPr lvl="1"/>
            <a:r>
              <a:rPr lang="en-GB" dirty="0"/>
              <a:t>End up with black nuclei on a white background</a:t>
            </a:r>
          </a:p>
          <a:p>
            <a:pPr lvl="1"/>
            <a:endParaRPr lang="en-GB" dirty="0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613202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" name="Table 121"/>
          <p:cNvGraphicFramePr>
            <a:graphicFrameLocks noChangeAspect="1"/>
          </p:cNvGraphicFramePr>
          <p:nvPr/>
        </p:nvGraphicFramePr>
        <p:xfrm>
          <a:off x="4268449" y="1224957"/>
          <a:ext cx="7863678" cy="4938220"/>
        </p:xfrm>
        <a:graphic>
          <a:graphicData uri="http://schemas.openxmlformats.org/drawingml/2006/table">
            <a:tbl>
              <a:tblPr firstRow="1" bandRow="1"/>
              <a:tblGrid>
                <a:gridCol w="1744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75640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Correction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Magnification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Numerical</a:t>
                      </a:r>
                      <a:br>
                        <a:rPr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Aperture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F(trans)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F(epi)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258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Plan Achromat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10x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0.25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6.25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0.39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258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Plan Apo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10x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0.45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20.2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4.10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258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Plan Fluorite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20x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0.50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6.25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1.56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258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Plan Apo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20x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0.75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14.0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7.90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258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Plan Achromat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40x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0.65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2.64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1.11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258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Plan Apo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40x (oil)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1.30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11.0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18.0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258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Plan Fluorite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60x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0.85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2.01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1.45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6258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Plan Apo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60x (oil)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1.40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5.4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10.6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6258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Plan Apo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100x (oil)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1.40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1.96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3.84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6258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Plan Apo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100x (oil)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1.45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2.10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4.42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22" name="Shape 122"/>
          <p:cNvSpPr/>
          <p:nvPr/>
        </p:nvSpPr>
        <p:spPr>
          <a:xfrm>
            <a:off x="4268449" y="4959843"/>
            <a:ext cx="7851227" cy="725216"/>
          </a:xfrm>
          <a:prstGeom prst="rect">
            <a:avLst/>
          </a:prstGeom>
          <a:ln w="50800">
            <a:solidFill>
              <a:srgbClr val="FF0000"/>
            </a:solidFill>
            <a:prstDash val="sysDash"/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0">
              <a:solidFill>
                <a:srgbClr val="FFFFFF"/>
              </a:solidFill>
              <a:ea typeface="Calibri"/>
              <a:cs typeface="Calibri"/>
              <a:sym typeface="Calibri"/>
            </a:endParaRPr>
          </a:p>
        </p:txBody>
      </p:sp>
      <p:grpSp>
        <p:nvGrpSpPr>
          <p:cNvPr id="125" name="Group 125"/>
          <p:cNvGrpSpPr/>
          <p:nvPr/>
        </p:nvGrpSpPr>
        <p:grpSpPr>
          <a:xfrm>
            <a:off x="254409" y="2330142"/>
            <a:ext cx="3503993" cy="432002"/>
            <a:chOff x="0" y="0"/>
            <a:chExt cx="3503991" cy="432001"/>
          </a:xfrm>
        </p:grpSpPr>
        <p:sp>
          <p:nvSpPr>
            <p:cNvPr id="123" name="Shape 123"/>
            <p:cNvSpPr/>
            <p:nvPr/>
          </p:nvSpPr>
          <p:spPr>
            <a:xfrm>
              <a:off x="-1" y="-1"/>
              <a:ext cx="3503992" cy="432002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 kern="0">
                <a:solidFill>
                  <a:sysClr val="windowText" lastClr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Shape 124"/>
            <p:cNvSpPr/>
            <p:nvPr/>
          </p:nvSpPr>
          <p:spPr>
            <a:xfrm>
              <a:off x="-1" y="-1"/>
              <a:ext cx="3503992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kern="0">
                  <a:solidFill>
                    <a:sysClr val="windowText" lastClr="000000"/>
                  </a:solidFill>
                </a:rPr>
                <a:t> </a:t>
              </a:r>
            </a:p>
          </p:txBody>
        </p:sp>
      </p:grpSp>
      <p:grpSp>
        <p:nvGrpSpPr>
          <p:cNvPr id="128" name="Group 128"/>
          <p:cNvGrpSpPr/>
          <p:nvPr/>
        </p:nvGrpSpPr>
        <p:grpSpPr>
          <a:xfrm>
            <a:off x="-1" y="3057351"/>
            <a:ext cx="3686970" cy="636716"/>
            <a:chOff x="0" y="0"/>
            <a:chExt cx="3686969" cy="636715"/>
          </a:xfrm>
        </p:grpSpPr>
        <p:sp>
          <p:nvSpPr>
            <p:cNvPr id="126" name="Shape 126"/>
            <p:cNvSpPr/>
            <p:nvPr/>
          </p:nvSpPr>
          <p:spPr>
            <a:xfrm>
              <a:off x="-1" y="-1"/>
              <a:ext cx="3686970" cy="636716"/>
            </a:xfrm>
            <a:prstGeom prst="rect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 kern="0">
                <a:solidFill>
                  <a:sysClr val="windowText" lastClr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>
              <a:off x="-1" y="0"/>
              <a:ext cx="3686970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kern="0">
                  <a:solidFill>
                    <a:sysClr val="windowText" lastClr="000000"/>
                  </a:solidFill>
                </a:rPr>
                <a:t> </a:t>
              </a:r>
            </a:p>
          </p:txBody>
        </p:sp>
      </p:grpSp>
      <p:sp>
        <p:nvSpPr>
          <p:cNvPr id="129" name="Shape 129"/>
          <p:cNvSpPr/>
          <p:nvPr/>
        </p:nvSpPr>
        <p:spPr>
          <a:xfrm>
            <a:off x="0" y="4736942"/>
            <a:ext cx="3432561" cy="171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 sz="1800"/>
            </a:pPr>
            <a:r>
              <a:rPr kern="0" dirty="0">
                <a:solidFill>
                  <a:sysClr val="windowText" lastClr="000000"/>
                </a:solidFill>
              </a:rPr>
              <a:t>For a given NA, lower magnification gives a brighter image</a:t>
            </a:r>
          </a:p>
        </p:txBody>
      </p:sp>
      <p:sp>
        <p:nvSpPr>
          <p:cNvPr id="130" name="Shape 130"/>
          <p:cNvSpPr/>
          <p:nvPr/>
        </p:nvSpPr>
        <p:spPr>
          <a:xfrm>
            <a:off x="3432559" y="5340749"/>
            <a:ext cx="713776" cy="2"/>
          </a:xfrm>
          <a:prstGeom prst="line">
            <a:avLst/>
          </a:prstGeom>
          <a:ln w="114300">
            <a:solidFill>
              <a:srgbClr val="FF0000"/>
            </a:solidFill>
            <a:miter/>
            <a:tailEnd type="stealth"/>
          </a:ln>
        </p:spPr>
        <p:txBody>
          <a:bodyPr lIns="0" tIns="0" rIns="0" bIns="0"/>
          <a:lstStyle/>
          <a:p>
            <a:pPr defTabSz="457200">
              <a:defRPr sz="1200"/>
            </a:pPr>
            <a:endParaRPr sz="1200" kern="0">
              <a:solidFill>
                <a:sysClr val="windowText" lastClr="000000"/>
              </a:solidFill>
              <a:ea typeface="+mj-ea"/>
              <a:cs typeface="+mj-cs"/>
              <a:sym typeface="Helvetica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672560" y="252932"/>
            <a:ext cx="7357468" cy="5999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9A1D2B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dirty="0">
                <a:sym typeface="Helvetica"/>
              </a:rPr>
              <a:t>Magnification and image brightness</a:t>
            </a:r>
          </a:p>
        </p:txBody>
      </p:sp>
    </p:spTree>
    <p:extLst>
      <p:ext uri="{BB962C8B-B14F-4D97-AF65-F5344CB8AC3E}">
        <p14:creationId xmlns:p14="http://schemas.microsoft.com/office/powerpoint/2010/main" val="888700308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EF51ED6-0DA6-4C9A-AA62-BA1A737CAD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913" y="1693308"/>
            <a:ext cx="3469108" cy="3676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ED612B-9E0F-4717-8B00-3792F6A9D7B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397" y="1697412"/>
            <a:ext cx="3475205" cy="367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958F52-7A8B-4207-8574-8B620256597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79" y="1689788"/>
            <a:ext cx="3493496" cy="3706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2C3B8E-EFDB-4D66-9B0C-E6118843E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2335BA-9067-4222-9A92-AA15F2E5AFB9}"/>
              </a:ext>
            </a:extLst>
          </p:cNvPr>
          <p:cNvSpPr txBox="1"/>
          <p:nvPr/>
        </p:nvSpPr>
        <p:spPr>
          <a:xfrm>
            <a:off x="788927" y="5393623"/>
            <a:ext cx="2498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Input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FE30C2-B3CB-4AE6-9C4F-8C49CB1B9EAF}"/>
              </a:ext>
            </a:extLst>
          </p:cNvPr>
          <p:cNvSpPr txBox="1"/>
          <p:nvPr/>
        </p:nvSpPr>
        <p:spPr>
          <a:xfrm>
            <a:off x="4888938" y="5393623"/>
            <a:ext cx="2377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Huang threshold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E0B7FEF-7678-4D9E-87E3-A8FB4C3E0882}"/>
              </a:ext>
            </a:extLst>
          </p:cNvPr>
          <p:cNvCxnSpPr>
            <a:cxnSpLocks/>
          </p:cNvCxnSpPr>
          <p:nvPr/>
        </p:nvCxnSpPr>
        <p:spPr>
          <a:xfrm>
            <a:off x="3810000" y="3535680"/>
            <a:ext cx="50496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C9F4BE5-7FA1-46BD-964F-1ECB35BA5BFB}"/>
              </a:ext>
            </a:extLst>
          </p:cNvPr>
          <p:cNvSpPr txBox="1"/>
          <p:nvPr/>
        </p:nvSpPr>
        <p:spPr>
          <a:xfrm>
            <a:off x="8961697" y="5393623"/>
            <a:ext cx="2377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Invert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09259E-1972-4696-991C-17B2D0335C19}"/>
              </a:ext>
            </a:extLst>
          </p:cNvPr>
          <p:cNvCxnSpPr>
            <a:cxnSpLocks/>
          </p:cNvCxnSpPr>
          <p:nvPr/>
        </p:nvCxnSpPr>
        <p:spPr>
          <a:xfrm>
            <a:off x="7862177" y="3535680"/>
            <a:ext cx="50496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540660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Binary operations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6947369" cy="4929411"/>
          </a:xfrm>
        </p:spPr>
        <p:txBody>
          <a:bodyPr/>
          <a:lstStyle/>
          <a:p>
            <a:r>
              <a:rPr lang="en-GB" dirty="0"/>
              <a:t>Make binary image</a:t>
            </a:r>
          </a:p>
          <a:p>
            <a:pPr lvl="1"/>
            <a:r>
              <a:rPr lang="en-GB" dirty="0"/>
              <a:t>Process &gt; Binary &gt; Make Binary</a:t>
            </a:r>
          </a:p>
          <a:p>
            <a:pPr lvl="1"/>
            <a:r>
              <a:rPr lang="en-GB" dirty="0"/>
              <a:t>Apply to intensity thresholded image</a:t>
            </a:r>
          </a:p>
          <a:p>
            <a:pPr lvl="1"/>
            <a:endParaRPr lang="en-GB" sz="1800" dirty="0"/>
          </a:p>
          <a:p>
            <a:r>
              <a:rPr lang="en-GB" dirty="0"/>
              <a:t>Binary operations</a:t>
            </a:r>
          </a:p>
          <a:p>
            <a:pPr lvl="1"/>
            <a:r>
              <a:rPr lang="en-GB" dirty="0"/>
              <a:t>Process &gt; Binary &gt; [multiple]</a:t>
            </a:r>
          </a:p>
          <a:p>
            <a:pPr lvl="1"/>
            <a:endParaRPr lang="en-GB" sz="1800" dirty="0"/>
          </a:p>
          <a:p>
            <a:r>
              <a:rPr lang="en-GB" dirty="0"/>
              <a:t>Binary options</a:t>
            </a:r>
          </a:p>
          <a:p>
            <a:pPr lvl="1"/>
            <a:r>
              <a:rPr lang="en-GB" dirty="0"/>
              <a:t>Process &gt; Binary &gt; Options</a:t>
            </a:r>
          </a:p>
          <a:p>
            <a:pPr lvl="1"/>
            <a:r>
              <a:rPr lang="en-GB" dirty="0"/>
              <a:t>Iterations, operation preview, etc.</a:t>
            </a:r>
          </a:p>
          <a:p>
            <a:pPr lvl="2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084" y="1287761"/>
            <a:ext cx="1476000" cy="1476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084" y="2838772"/>
            <a:ext cx="1476000" cy="1476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084" y="4392249"/>
            <a:ext cx="1476000" cy="1476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402" y="1287761"/>
            <a:ext cx="1476000" cy="1476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402" y="2839012"/>
            <a:ext cx="1476000" cy="1476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402" y="4392249"/>
            <a:ext cx="1476000" cy="14760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837371" y="2549867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Dilate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90689" y="2549867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Outline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837371" y="4102442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Erode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390689" y="4102442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Skeletonize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837371" y="5655017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Fill holes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390689" y="5655017"/>
            <a:ext cx="14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Distance map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802431" y="2845740"/>
            <a:ext cx="1536963" cy="1631438"/>
            <a:chOff x="7220442" y="1287761"/>
            <a:chExt cx="1536963" cy="1631438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0442" y="1287761"/>
              <a:ext cx="1476000" cy="1476000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7282729" y="2549867"/>
              <a:ext cx="1474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FF0000"/>
                  </a:solidFill>
                </a:rPr>
                <a:t>Unaltered</a:t>
              </a:r>
            </a:p>
          </p:txBody>
        </p:sp>
      </p:grpSp>
      <p:cxnSp>
        <p:nvCxnSpPr>
          <p:cNvPr id="47" name="Straight Arrow Connector 46"/>
          <p:cNvCxnSpPr/>
          <p:nvPr/>
        </p:nvCxnSpPr>
        <p:spPr>
          <a:xfrm>
            <a:off x="8278431" y="3640256"/>
            <a:ext cx="530467" cy="0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338940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Watershed segmentation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8446615" cy="4929411"/>
          </a:xfrm>
        </p:spPr>
        <p:txBody>
          <a:bodyPr/>
          <a:lstStyle/>
          <a:p>
            <a:r>
              <a:rPr lang="en-GB" dirty="0"/>
              <a:t>Apply binary watershed</a:t>
            </a:r>
          </a:p>
          <a:p>
            <a:pPr lvl="1"/>
            <a:r>
              <a:rPr lang="en-GB" dirty="0"/>
              <a:t>Process &gt; Binary &gt; Watershed</a:t>
            </a:r>
          </a:p>
          <a:p>
            <a:pPr lvl="1"/>
            <a:r>
              <a:rPr lang="en-GB" dirty="0"/>
              <a:t>Useful for splitting touching objects</a:t>
            </a:r>
          </a:p>
          <a:p>
            <a:pPr lvl="1"/>
            <a:r>
              <a:rPr lang="en-GB" dirty="0"/>
              <a:t>Use prior to particle analysis</a:t>
            </a:r>
          </a:p>
          <a:p>
            <a:pPr lvl="1"/>
            <a:r>
              <a:rPr lang="en-GB" dirty="0"/>
              <a:t>Calculates distance map, then grows points from minima until touching (object boundary)</a:t>
            </a:r>
          </a:p>
          <a:p>
            <a:pPr lvl="2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grpSp>
        <p:nvGrpSpPr>
          <p:cNvPr id="7" name="Group 6"/>
          <p:cNvGrpSpPr/>
          <p:nvPr/>
        </p:nvGrpSpPr>
        <p:grpSpPr>
          <a:xfrm>
            <a:off x="9419844" y="1167798"/>
            <a:ext cx="2556256" cy="4940899"/>
            <a:chOff x="9419844" y="1167798"/>
            <a:chExt cx="2556256" cy="494089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9845" y="1167798"/>
              <a:ext cx="2448000" cy="2448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9845" y="3660697"/>
              <a:ext cx="2448000" cy="24480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419844" y="1167798"/>
              <a:ext cx="2492755" cy="369332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Before watershed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419845" y="3660697"/>
              <a:ext cx="2556255" cy="369332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After watershed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10820400" y="2257425"/>
              <a:ext cx="409575" cy="3429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/>
            <p:cNvSpPr/>
            <p:nvPr/>
          </p:nvSpPr>
          <p:spPr>
            <a:xfrm>
              <a:off x="10820400" y="4746625"/>
              <a:ext cx="409575" cy="3429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/>
            <p:cNvSpPr/>
            <p:nvPr/>
          </p:nvSpPr>
          <p:spPr>
            <a:xfrm>
              <a:off x="10203180" y="3004185"/>
              <a:ext cx="409575" cy="3429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/>
            <p:cNvSpPr/>
            <p:nvPr/>
          </p:nvSpPr>
          <p:spPr>
            <a:xfrm>
              <a:off x="10203180" y="5493210"/>
              <a:ext cx="409575" cy="3429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A6CA6D5-5AA1-4BAA-98D8-8FB9F7658F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6874" y="1351705"/>
            <a:ext cx="1453092" cy="14530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521379-DB5B-4ED0-83A4-C942E90547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9507" y="1359446"/>
            <a:ext cx="1453092" cy="14530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2D62E2-6CAE-4EBB-B384-0FEA569FA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59507" y="1359446"/>
            <a:ext cx="1453092" cy="145309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57941F-2AC1-4E6E-8CC3-B2E76DA6EE80}"/>
              </a:ext>
            </a:extLst>
          </p:cNvPr>
          <p:cNvCxnSpPr>
            <a:cxnSpLocks/>
          </p:cNvCxnSpPr>
          <p:nvPr/>
        </p:nvCxnSpPr>
        <p:spPr>
          <a:xfrm>
            <a:off x="9907256" y="2082121"/>
            <a:ext cx="50496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506A482-94AD-4600-8556-B41C8BA1E1D0}"/>
              </a:ext>
            </a:extLst>
          </p:cNvPr>
          <p:cNvCxnSpPr>
            <a:cxnSpLocks/>
          </p:cNvCxnSpPr>
          <p:nvPr/>
        </p:nvCxnSpPr>
        <p:spPr>
          <a:xfrm flipV="1">
            <a:off x="10407967" y="1771021"/>
            <a:ext cx="1551923" cy="66421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565" y="2627113"/>
            <a:ext cx="2652279" cy="340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692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8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64FF92-81C6-4914-8B88-DD5DF9E87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</p:spPr>
        <p:txBody>
          <a:bodyPr/>
          <a:lstStyle/>
          <a:p>
            <a:r>
              <a:rPr lang="en-GB" dirty="0"/>
              <a:t>Aims</a:t>
            </a:r>
          </a:p>
          <a:p>
            <a:pPr lvl="1"/>
            <a:r>
              <a:rPr lang="en-GB" dirty="0"/>
              <a:t>Apply binary filters to clean up image</a:t>
            </a:r>
          </a:p>
          <a:p>
            <a:pPr lvl="2"/>
            <a:r>
              <a:rPr lang="en-GB" dirty="0"/>
              <a:t>Remove holes in nuclei</a:t>
            </a:r>
          </a:p>
          <a:p>
            <a:pPr lvl="2"/>
            <a:r>
              <a:rPr lang="en-GB" dirty="0"/>
              <a:t>Split nuclei in contact</a:t>
            </a:r>
          </a:p>
          <a:p>
            <a:pPr lvl="1"/>
            <a:r>
              <a:rPr lang="en-GB" dirty="0"/>
              <a:t>Speckles in background still aren’t a problem</a:t>
            </a:r>
          </a:p>
          <a:p>
            <a:pPr lvl="2"/>
            <a:r>
              <a:rPr lang="en-GB" dirty="0"/>
              <a:t>We’ll deal with these later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3965003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AC37D35-492F-4DAE-BD6F-6269B1E405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241" y="1680733"/>
            <a:ext cx="3475205" cy="36824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598899-B07E-4072-98E6-2BC20CB3D2B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730" y="1679019"/>
            <a:ext cx="3475205" cy="37068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36B68B-900F-4F44-A439-3246C751562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52" y="1707697"/>
            <a:ext cx="3469108" cy="3676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2C3B8E-EFDB-4D66-9B0C-E6118843E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2335BA-9067-4222-9A92-AA15F2E5AFB9}"/>
              </a:ext>
            </a:extLst>
          </p:cNvPr>
          <p:cNvSpPr txBox="1"/>
          <p:nvPr/>
        </p:nvSpPr>
        <p:spPr>
          <a:xfrm>
            <a:off x="788927" y="5393623"/>
            <a:ext cx="2498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Input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FE30C2-B3CB-4AE6-9C4F-8C49CB1B9EAF}"/>
              </a:ext>
            </a:extLst>
          </p:cNvPr>
          <p:cNvSpPr txBox="1"/>
          <p:nvPr/>
        </p:nvSpPr>
        <p:spPr>
          <a:xfrm>
            <a:off x="4888938" y="5393623"/>
            <a:ext cx="2377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Fill holes (?)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E0B7FEF-7678-4D9E-87E3-A8FB4C3E0882}"/>
              </a:ext>
            </a:extLst>
          </p:cNvPr>
          <p:cNvCxnSpPr>
            <a:cxnSpLocks/>
          </p:cNvCxnSpPr>
          <p:nvPr/>
        </p:nvCxnSpPr>
        <p:spPr>
          <a:xfrm>
            <a:off x="3810000" y="3535680"/>
            <a:ext cx="50496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C9F4BE5-7FA1-46BD-964F-1ECB35BA5BFB}"/>
              </a:ext>
            </a:extLst>
          </p:cNvPr>
          <p:cNvSpPr txBox="1"/>
          <p:nvPr/>
        </p:nvSpPr>
        <p:spPr>
          <a:xfrm>
            <a:off x="8961697" y="5393623"/>
            <a:ext cx="2377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Watershed transform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09259E-1972-4696-991C-17B2D0335C19}"/>
              </a:ext>
            </a:extLst>
          </p:cNvPr>
          <p:cNvCxnSpPr>
            <a:cxnSpLocks/>
          </p:cNvCxnSpPr>
          <p:nvPr/>
        </p:nvCxnSpPr>
        <p:spPr>
          <a:xfrm>
            <a:off x="7862177" y="3535680"/>
            <a:ext cx="50496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9267256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600" y="1167798"/>
            <a:ext cx="2448000" cy="244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Analyse particles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845" y="3660697"/>
            <a:ext cx="2448000" cy="2448000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6479123" cy="4929411"/>
          </a:xfrm>
        </p:spPr>
        <p:txBody>
          <a:bodyPr/>
          <a:lstStyle/>
          <a:p>
            <a:r>
              <a:rPr lang="en-GB" dirty="0"/>
              <a:t>Run analyse particles</a:t>
            </a:r>
          </a:p>
          <a:p>
            <a:pPr lvl="1"/>
            <a:r>
              <a:rPr lang="en-GB" dirty="0" err="1"/>
              <a:t>Analyze</a:t>
            </a:r>
            <a:r>
              <a:rPr lang="en-GB" dirty="0"/>
              <a:t> &gt; </a:t>
            </a:r>
            <a:r>
              <a:rPr lang="en-GB" dirty="0" err="1"/>
              <a:t>Analyze</a:t>
            </a:r>
            <a:r>
              <a:rPr lang="en-GB" dirty="0"/>
              <a:t> Particles…</a:t>
            </a:r>
          </a:p>
          <a:p>
            <a:pPr lvl="1"/>
            <a:endParaRPr lang="en-GB" sz="1800" dirty="0"/>
          </a:p>
          <a:p>
            <a:r>
              <a:rPr lang="en-GB" dirty="0"/>
              <a:t>Set limits on particles</a:t>
            </a:r>
          </a:p>
          <a:p>
            <a:pPr lvl="1"/>
            <a:r>
              <a:rPr lang="en-GB" dirty="0"/>
              <a:t>Size</a:t>
            </a:r>
          </a:p>
          <a:p>
            <a:pPr lvl="2"/>
            <a:r>
              <a:rPr lang="en-GB" dirty="0"/>
              <a:t>Image scale units if set, option for pixels</a:t>
            </a:r>
          </a:p>
          <a:p>
            <a:pPr lvl="1"/>
            <a:r>
              <a:rPr lang="en-GB" dirty="0"/>
              <a:t>Circularity</a:t>
            </a:r>
          </a:p>
          <a:p>
            <a:pPr lvl="2"/>
            <a:r>
              <a:rPr lang="en-GB" dirty="0"/>
              <a:t>Non-circular (0) or perfectly circular (1)</a:t>
            </a:r>
          </a:p>
          <a:p>
            <a:pPr lvl="1"/>
            <a:r>
              <a:rPr lang="en-GB" dirty="0"/>
              <a:t>Exclude on edges:	</a:t>
            </a:r>
          </a:p>
          <a:p>
            <a:pPr lvl="2"/>
            <a:r>
              <a:rPr lang="en-GB" dirty="0"/>
              <a:t>Remove particles touching image border</a:t>
            </a:r>
          </a:p>
          <a:p>
            <a:pPr lvl="2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309" y="3673576"/>
            <a:ext cx="2200582" cy="249351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845" y="1167798"/>
            <a:ext cx="2448000" cy="2448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924600" y="1167798"/>
            <a:ext cx="2448000" cy="369332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Overlay (default)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419845" y="1167798"/>
            <a:ext cx="24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Counts (“grey” LUT)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419845" y="3660697"/>
            <a:ext cx="2448000" cy="369332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Counts (“</a:t>
            </a:r>
            <a:r>
              <a:rPr lang="en-GB" dirty="0" err="1">
                <a:solidFill>
                  <a:srgbClr val="FF0000"/>
                </a:solidFill>
              </a:rPr>
              <a:t>glasbey</a:t>
            </a:r>
            <a:r>
              <a:rPr lang="en-GB" dirty="0">
                <a:solidFill>
                  <a:srgbClr val="FF0000"/>
                </a:solidFill>
              </a:rPr>
              <a:t>” LUT)</a:t>
            </a:r>
          </a:p>
        </p:txBody>
      </p:sp>
    </p:spTree>
    <p:extLst>
      <p:ext uri="{BB962C8B-B14F-4D97-AF65-F5344CB8AC3E}">
        <p14:creationId xmlns:p14="http://schemas.microsoft.com/office/powerpoint/2010/main" val="866100294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9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64FF92-81C6-4914-8B88-DD5DF9E87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</p:spPr>
        <p:txBody>
          <a:bodyPr/>
          <a:lstStyle/>
          <a:p>
            <a:r>
              <a:rPr lang="en-GB" dirty="0"/>
              <a:t>Aims</a:t>
            </a:r>
          </a:p>
          <a:p>
            <a:pPr lvl="1"/>
            <a:r>
              <a:rPr lang="en-GB" dirty="0"/>
              <a:t>Detect nuclei using </a:t>
            </a:r>
            <a:r>
              <a:rPr lang="en-GB" dirty="0" err="1"/>
              <a:t>Analyze</a:t>
            </a:r>
            <a:r>
              <a:rPr lang="en-GB" dirty="0"/>
              <a:t> Particles tool</a:t>
            </a:r>
          </a:p>
          <a:p>
            <a:pPr lvl="1"/>
            <a:r>
              <a:rPr lang="en-GB" dirty="0"/>
              <a:t>Redirect measurements to “best” nuclei image</a:t>
            </a:r>
          </a:p>
          <a:p>
            <a:pPr lvl="2"/>
            <a:r>
              <a:rPr lang="en-GB" dirty="0" err="1"/>
              <a:t>Analyze</a:t>
            </a:r>
            <a:r>
              <a:rPr lang="en-GB" dirty="0"/>
              <a:t> &gt; Set Measurements</a:t>
            </a:r>
          </a:p>
          <a:p>
            <a:pPr lvl="1"/>
            <a:r>
              <a:rPr lang="en-GB" dirty="0"/>
              <a:t>Display identified objects as outlines or </a:t>
            </a:r>
            <a:r>
              <a:rPr lang="en-GB"/>
              <a:t>“count masks”</a:t>
            </a:r>
            <a:endParaRPr lang="en-GB" dirty="0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3993532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D19C02B-E3FE-4764-8175-CD2A998B50D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683" y="1692694"/>
            <a:ext cx="3481302" cy="36885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69B565-6A2B-470C-ACD0-64A69D0F8FC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30" y="1699982"/>
            <a:ext cx="3475205" cy="36824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2C3B8E-EFDB-4D66-9B0C-E6118843E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2335BA-9067-4222-9A92-AA15F2E5AFB9}"/>
              </a:ext>
            </a:extLst>
          </p:cNvPr>
          <p:cNvSpPr txBox="1"/>
          <p:nvPr/>
        </p:nvSpPr>
        <p:spPr>
          <a:xfrm>
            <a:off x="1444887" y="5393623"/>
            <a:ext cx="2498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Input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FE30C2-B3CB-4AE6-9C4F-8C49CB1B9EAF}"/>
              </a:ext>
            </a:extLst>
          </p:cNvPr>
          <p:cNvSpPr txBox="1"/>
          <p:nvPr/>
        </p:nvSpPr>
        <p:spPr>
          <a:xfrm>
            <a:off x="5444853" y="5393623"/>
            <a:ext cx="2377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Count masks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E0B7FEF-7678-4D9E-87E3-A8FB4C3E0882}"/>
              </a:ext>
            </a:extLst>
          </p:cNvPr>
          <p:cNvCxnSpPr>
            <a:cxnSpLocks/>
          </p:cNvCxnSpPr>
          <p:nvPr/>
        </p:nvCxnSpPr>
        <p:spPr>
          <a:xfrm>
            <a:off x="4456056" y="3534086"/>
            <a:ext cx="437916" cy="714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29221E5-D688-4A64-AEAB-C824799A0C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023" y="2169915"/>
            <a:ext cx="3185605" cy="272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282466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55850-82EB-47BB-B3B8-078783EF3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0B469-AD2F-45FA-A7E7-46D1A0348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Plot data from Results Table</a:t>
            </a:r>
          </a:p>
          <a:p>
            <a:pPr lvl="1"/>
            <a:r>
              <a:rPr lang="en-GB" dirty="0"/>
              <a:t>Only works if Results Table is called “Results”</a:t>
            </a:r>
          </a:p>
          <a:p>
            <a:pPr lvl="1"/>
            <a:endParaRPr lang="en-GB" sz="1800" dirty="0">
              <a:solidFill>
                <a:srgbClr val="C00000"/>
              </a:solidFill>
            </a:endParaRPr>
          </a:p>
          <a:p>
            <a:r>
              <a:rPr lang="en-GB" dirty="0"/>
              <a:t>XY plot of two columns</a:t>
            </a:r>
          </a:p>
          <a:p>
            <a:pPr lvl="1"/>
            <a:r>
              <a:rPr lang="en-GB" dirty="0"/>
              <a:t>(From Results Table) Results &gt; Plot…</a:t>
            </a:r>
          </a:p>
          <a:p>
            <a:pPr lvl="1"/>
            <a:r>
              <a:rPr lang="en-GB" dirty="0"/>
              <a:t>“More” button to set plotting options</a:t>
            </a:r>
          </a:p>
          <a:p>
            <a:pPr lvl="2"/>
            <a:r>
              <a:rPr lang="en-GB" dirty="0"/>
              <a:t>Label sizes, legend, export high resolution</a:t>
            </a:r>
          </a:p>
          <a:p>
            <a:pPr lvl="1"/>
            <a:endParaRPr lang="en-GB" sz="1800" dirty="0">
              <a:solidFill>
                <a:srgbClr val="C00000"/>
              </a:solidFill>
            </a:endParaRPr>
          </a:p>
          <a:p>
            <a:r>
              <a:rPr lang="en-GB" dirty="0"/>
              <a:t>Histogram of one column</a:t>
            </a:r>
          </a:p>
          <a:p>
            <a:pPr lvl="1"/>
            <a:r>
              <a:rPr lang="en-GB" dirty="0"/>
              <a:t>(From Results Table) Results &gt; Distribution…</a:t>
            </a:r>
          </a:p>
          <a:p>
            <a:pPr lvl="1"/>
            <a:endParaRPr lang="en-GB" dirty="0">
              <a:solidFill>
                <a:srgbClr val="C00000"/>
              </a:solidFill>
            </a:endParaRPr>
          </a:p>
          <a:p>
            <a:pPr lvl="1"/>
            <a:endParaRPr lang="en-GB" dirty="0">
              <a:solidFill>
                <a:srgbClr val="C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669906-77D1-4F34-8464-2D4B1B0CE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783" y="2090578"/>
            <a:ext cx="2987040" cy="33604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9D4D07-BEF0-47D2-AD0D-491284748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783" y="2090578"/>
            <a:ext cx="2834640" cy="31470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04178D-A451-415C-BE93-D7BE3BF8C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740" y="1774016"/>
            <a:ext cx="3947160" cy="37109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200E28-6987-49FE-AEF7-A3503AD22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5519" y="2166778"/>
            <a:ext cx="2857500" cy="307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3013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5B2E03-1D82-45EB-9CA5-FA99FEF998A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98740" y="1720676"/>
            <a:ext cx="3947160" cy="37642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960E24-AD2D-44AA-9D7A-B6747DE04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Fitting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18601-850B-461F-A4E8-C0F56683C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6283649" cy="4929411"/>
          </a:xfrm>
        </p:spPr>
        <p:txBody>
          <a:bodyPr/>
          <a:lstStyle/>
          <a:p>
            <a:r>
              <a:rPr lang="en-GB" dirty="0"/>
              <a:t>Fit curves to XY plots</a:t>
            </a:r>
          </a:p>
          <a:p>
            <a:pPr lvl="1"/>
            <a:r>
              <a:rPr lang="en-GB" dirty="0"/>
              <a:t>(From plot window) Data &gt; Add Fit…</a:t>
            </a:r>
          </a:p>
          <a:p>
            <a:pPr lvl="1"/>
            <a:endParaRPr lang="en-GB" sz="1800" dirty="0"/>
          </a:p>
          <a:p>
            <a:r>
              <a:rPr lang="en-GB" dirty="0"/>
              <a:t>Multiple curve options</a:t>
            </a:r>
          </a:p>
          <a:p>
            <a:pPr lvl="1"/>
            <a:r>
              <a:rPr lang="en-GB" dirty="0"/>
              <a:t>Including straight line, polynomial, Gaussian and exponential</a:t>
            </a:r>
          </a:p>
          <a:p>
            <a:pPr lvl="1"/>
            <a:endParaRPr lang="en-GB" sz="1800" dirty="0"/>
          </a:p>
          <a:p>
            <a:r>
              <a:rPr lang="en-GB" dirty="0"/>
              <a:t>Fitting parameters displayed in Log</a:t>
            </a:r>
          </a:p>
          <a:p>
            <a:pPr lvl="1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22A2DD-119E-45A5-BD3E-3BA41AA18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740" y="1720676"/>
            <a:ext cx="3947160" cy="37642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AD0BC1-B343-40C0-A218-02658E4C1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9340" y="2206039"/>
            <a:ext cx="2956560" cy="291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40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Bit Depth and digital images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91" y="1947934"/>
            <a:ext cx="3384000" cy="3384000"/>
          </a:xfrm>
        </p:spPr>
      </p:pic>
      <p:sp>
        <p:nvSpPr>
          <p:cNvPr id="6" name="Rectangle 5"/>
          <p:cNvSpPr/>
          <p:nvPr/>
        </p:nvSpPr>
        <p:spPr>
          <a:xfrm>
            <a:off x="2134629" y="3418753"/>
            <a:ext cx="1769334" cy="1677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806632" y="1953722"/>
          <a:ext cx="3404664" cy="33897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141861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</a:tblGrid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41241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90" y="1947933"/>
            <a:ext cx="3384002" cy="338400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532902" y="2440853"/>
            <a:ext cx="2029943" cy="1924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90" y="1947933"/>
            <a:ext cx="3384002" cy="338400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35093" y="3630363"/>
            <a:ext cx="1667120" cy="15806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90" y="1947933"/>
            <a:ext cx="3384002" cy="338400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046036" y="3350250"/>
            <a:ext cx="949877" cy="9005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90" y="1947933"/>
            <a:ext cx="3384002" cy="3384002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4417803" y="3173163"/>
            <a:ext cx="1267222" cy="9144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kern="0">
              <a:solidFill>
                <a:prstClr val="white"/>
              </a:solidFill>
              <a:sym typeface="Helvetica"/>
            </a:endParaRPr>
          </a:p>
        </p:txBody>
      </p:sp>
      <p:graphicFrame>
        <p:nvGraphicFramePr>
          <p:cNvPr id="17" name="Table 138"/>
          <p:cNvGraphicFramePr/>
          <p:nvPr/>
        </p:nvGraphicFramePr>
        <p:xfrm>
          <a:off x="9550706" y="2663094"/>
          <a:ext cx="2453833" cy="1971040"/>
        </p:xfrm>
        <a:graphic>
          <a:graphicData uri="http://schemas.openxmlformats.org/drawingml/2006/table">
            <a:tbl>
              <a:tblPr bandRow="1"/>
              <a:tblGrid>
                <a:gridCol w="8976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91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70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2760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 dirty="0">
                          <a:sym typeface="Helvetica"/>
                        </a:rPr>
                        <a:t>1 bit 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>
                          <a:sym typeface="Helvetica"/>
                        </a:rPr>
                        <a:t>2</a:t>
                      </a:r>
                      <a:r>
                        <a:rPr sz="2000" baseline="30000">
                          <a:sym typeface="Helvetica"/>
                        </a:rPr>
                        <a:t>1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>
                          <a:sym typeface="Helvetica"/>
                        </a:rPr>
                        <a:t>2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760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>
                          <a:sym typeface="Helvetica"/>
                        </a:rPr>
                        <a:t>8 bit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 dirty="0">
                          <a:sym typeface="Helvetica"/>
                        </a:rPr>
                        <a:t>2</a:t>
                      </a:r>
                      <a:r>
                        <a:rPr sz="2000" baseline="30000" dirty="0">
                          <a:sym typeface="Helvetica"/>
                        </a:rPr>
                        <a:t>8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>
                          <a:sym typeface="Helvetica"/>
                        </a:rPr>
                        <a:t>256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760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>
                          <a:sym typeface="Helvetica"/>
                        </a:rPr>
                        <a:t>12 bit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>
                          <a:sym typeface="Helvetica"/>
                        </a:rPr>
                        <a:t>2</a:t>
                      </a:r>
                      <a:r>
                        <a:rPr sz="2000" baseline="30000">
                          <a:sym typeface="Helvetica"/>
                        </a:rPr>
                        <a:t>12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 dirty="0">
                          <a:sym typeface="Helvetica"/>
                        </a:rPr>
                        <a:t>4096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760"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 dirty="0">
                          <a:sym typeface="Helvetica"/>
                        </a:rPr>
                        <a:t>16 bit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>
                          <a:sym typeface="Helvetica"/>
                        </a:rPr>
                        <a:t>2</a:t>
                      </a:r>
                      <a:r>
                        <a:rPr sz="2000" baseline="30000">
                          <a:sym typeface="Helvetica"/>
                        </a:rPr>
                        <a:t>16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b="0" i="0"/>
                      </a:pPr>
                      <a:r>
                        <a:rPr sz="2000" dirty="0">
                          <a:sym typeface="Helvetica"/>
                        </a:rPr>
                        <a:t>65536</a:t>
                      </a:r>
                    </a:p>
                  </a:txBody>
                  <a:tcPr marL="63500" marR="63500" marT="63500" marB="635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50545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4" grpId="0" animBg="1"/>
      <p:bldP spid="1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27EB1-AC64-4A26-B544-8E5FE3E36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164D4-C59F-4310-99E1-1D7E8FF29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Aims</a:t>
            </a:r>
          </a:p>
          <a:p>
            <a:pPr lvl="1"/>
            <a:r>
              <a:rPr lang="en-GB" dirty="0"/>
              <a:t>Plot histogram of nuclear area measurements</a:t>
            </a:r>
          </a:p>
          <a:p>
            <a:pPr lvl="2"/>
            <a:r>
              <a:rPr lang="en-GB" dirty="0"/>
              <a:t>5 bins from 100 to 200</a:t>
            </a:r>
          </a:p>
          <a:p>
            <a:pPr lvl="1"/>
            <a:r>
              <a:rPr lang="en-GB" dirty="0"/>
              <a:t>Plot “Bin start” vs “Count” as XY plot</a:t>
            </a:r>
          </a:p>
          <a:p>
            <a:pPr lvl="2"/>
            <a:r>
              <a:rPr lang="en-GB" dirty="0"/>
              <a:t>Will need to rename new results table as “Results”</a:t>
            </a:r>
          </a:p>
          <a:p>
            <a:pPr lvl="1"/>
            <a:r>
              <a:rPr lang="en-GB" dirty="0"/>
              <a:t>Fit Gaussian and get centre and standard deviation</a:t>
            </a:r>
          </a:p>
        </p:txBody>
      </p:sp>
    </p:spTree>
    <p:extLst>
      <p:ext uri="{BB962C8B-B14F-4D97-AF65-F5344CB8AC3E}">
        <p14:creationId xmlns:p14="http://schemas.microsoft.com/office/powerpoint/2010/main" val="4224892833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Worksheet – section 10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E0E99E-20F3-4BE1-8317-F217DDFD8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90" y="2169915"/>
            <a:ext cx="3185605" cy="27283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1E07BF-CE9E-4C6B-AF29-CE845E5861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24"/>
          <a:stretch/>
        </p:blipFill>
        <p:spPr>
          <a:xfrm>
            <a:off x="4379814" y="1255364"/>
            <a:ext cx="2857500" cy="29779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9CD20A-0F8E-4A64-BD1C-37BEA87DB7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697"/>
          <a:stretch/>
        </p:blipFill>
        <p:spPr>
          <a:xfrm>
            <a:off x="4665564" y="4233342"/>
            <a:ext cx="2286000" cy="167567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E916A63-A139-40F4-900B-0BCA46FF3980}"/>
              </a:ext>
            </a:extLst>
          </p:cNvPr>
          <p:cNvCxnSpPr>
            <a:cxnSpLocks/>
          </p:cNvCxnSpPr>
          <p:nvPr/>
        </p:nvCxnSpPr>
        <p:spPr>
          <a:xfrm>
            <a:off x="3771796" y="3534085"/>
            <a:ext cx="437916" cy="714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C137A-EE20-4F04-ACF1-4ABEC91F6F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519" y="1712430"/>
            <a:ext cx="4267200" cy="36576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584794-3809-406D-9447-CF9F5794AE4E}"/>
              </a:ext>
            </a:extLst>
          </p:cNvPr>
          <p:cNvCxnSpPr>
            <a:cxnSpLocks/>
          </p:cNvCxnSpPr>
          <p:nvPr/>
        </p:nvCxnSpPr>
        <p:spPr>
          <a:xfrm>
            <a:off x="7212600" y="3526940"/>
            <a:ext cx="437916" cy="714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271342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9114B-EEAE-4D44-99AF-64A9EF15D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Installing plugins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C6B21-1B3E-4B23-80C8-C8621BDBC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Extend functionality with extra plugins</a:t>
            </a:r>
          </a:p>
          <a:p>
            <a:endParaRPr lang="en-GB" sz="1800" dirty="0"/>
          </a:p>
          <a:p>
            <a:r>
              <a:rPr lang="en-GB" dirty="0"/>
              <a:t>Go to Help &gt; Update…</a:t>
            </a:r>
          </a:p>
          <a:p>
            <a:pPr lvl="1"/>
            <a:r>
              <a:rPr lang="en-GB" dirty="0"/>
              <a:t>Select “Manage update sites”</a:t>
            </a:r>
          </a:p>
          <a:p>
            <a:pPr lvl="1"/>
            <a:r>
              <a:rPr lang="en-GB" dirty="0"/>
              <a:t>Tick the plugin packages to be installed</a:t>
            </a:r>
          </a:p>
          <a:p>
            <a:pPr lvl="1"/>
            <a:r>
              <a:rPr lang="en-GB" dirty="0"/>
              <a:t>Or, add a new update site</a:t>
            </a:r>
          </a:p>
          <a:p>
            <a:pPr lvl="1"/>
            <a:r>
              <a:rPr lang="en-GB" dirty="0"/>
              <a:t>Click “Apply changes” to complete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D011D0-D3F1-4912-8C5D-834D8E480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620" y="1861722"/>
            <a:ext cx="4732020" cy="35890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E397EA-B6AB-4959-AEB7-24274A5FF5E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9053" y="1776479"/>
            <a:ext cx="4998720" cy="38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028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Macro recording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7608490" cy="4929411"/>
          </a:xfrm>
        </p:spPr>
        <p:txBody>
          <a:bodyPr/>
          <a:lstStyle/>
          <a:p>
            <a:r>
              <a:rPr lang="en-GB" dirty="0"/>
              <a:t>Allows short, simple bits of code to be automated</a:t>
            </a:r>
          </a:p>
          <a:p>
            <a:pPr lvl="1"/>
            <a:r>
              <a:rPr lang="en-GB" dirty="0"/>
              <a:t>Plugins &gt; Macros &gt; Record…</a:t>
            </a:r>
          </a:p>
          <a:p>
            <a:pPr lvl="1"/>
            <a:r>
              <a:rPr lang="en-GB" dirty="0"/>
              <a:t>Will turn each mouse click into macro code</a:t>
            </a:r>
          </a:p>
          <a:p>
            <a:pPr lvl="1"/>
            <a:r>
              <a:rPr lang="en-GB" dirty="0"/>
              <a:t>Create button sends code to macro editor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63737" t="35304" r="19892" b="34301"/>
          <a:stretch/>
        </p:blipFill>
        <p:spPr>
          <a:xfrm>
            <a:off x="8232980" y="2723439"/>
            <a:ext cx="3592714" cy="187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1777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“Batching” Macros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59" y="1196754"/>
            <a:ext cx="7027465" cy="4929411"/>
          </a:xfrm>
        </p:spPr>
        <p:txBody>
          <a:bodyPr/>
          <a:lstStyle/>
          <a:p>
            <a:r>
              <a:rPr lang="en-GB" dirty="0"/>
              <a:t>Process &gt; Batch &gt; Macro…</a:t>
            </a:r>
          </a:p>
          <a:p>
            <a:pPr lvl="1"/>
            <a:r>
              <a:rPr lang="en-GB" dirty="0"/>
              <a:t>Set input containing folder of images to be processed</a:t>
            </a:r>
          </a:p>
          <a:p>
            <a:pPr lvl="1"/>
            <a:r>
              <a:rPr lang="en-GB" dirty="0"/>
              <a:t>Set output for output images</a:t>
            </a:r>
          </a:p>
          <a:p>
            <a:pPr lvl="1"/>
            <a:r>
              <a:rPr lang="en-GB" dirty="0"/>
              <a:t>Either:</a:t>
            </a:r>
          </a:p>
          <a:p>
            <a:pPr lvl="2"/>
            <a:r>
              <a:rPr lang="en-GB" dirty="0"/>
              <a:t>Copy code from recorder </a:t>
            </a:r>
          </a:p>
          <a:p>
            <a:pPr lvl="2"/>
            <a:r>
              <a:rPr lang="en-GB" dirty="0"/>
              <a:t>Open saved macro</a:t>
            </a:r>
          </a:p>
          <a:p>
            <a:pPr lvl="1"/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103" t="11164" r="68889" b="33950"/>
          <a:stretch/>
        </p:blipFill>
        <p:spPr>
          <a:xfrm>
            <a:off x="7491087" y="1403009"/>
            <a:ext cx="4098853" cy="451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85362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grpSp>
        <p:nvGrpSpPr>
          <p:cNvPr id="7" name="Group 6"/>
          <p:cNvGrpSpPr/>
          <p:nvPr/>
        </p:nvGrpSpPr>
        <p:grpSpPr>
          <a:xfrm>
            <a:off x="947431" y="1164721"/>
            <a:ext cx="10297138" cy="4853690"/>
            <a:chOff x="811643" y="1164721"/>
            <a:chExt cx="10297138" cy="4853690"/>
          </a:xfrm>
        </p:grpSpPr>
        <p:sp>
          <p:nvSpPr>
            <p:cNvPr id="4" name="TextBox 3"/>
            <p:cNvSpPr txBox="1"/>
            <p:nvPr/>
          </p:nvSpPr>
          <p:spPr>
            <a:xfrm>
              <a:off x="811643" y="5064304"/>
              <a:ext cx="497609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lang="en-GB" sz="2800" dirty="0"/>
                <a:t>https://github.com/wbif-bristol/</a:t>
              </a:r>
            </a:p>
            <a:p>
              <a:pPr marL="0" indent="0" algn="ctr">
                <a:buNone/>
              </a:pPr>
              <a:r>
                <a:rPr lang="en-GB" sz="2800" dirty="0"/>
                <a:t>ImageJ-Fiji-Level-2-course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7828" y="1164721"/>
              <a:ext cx="3263720" cy="39439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728" b="26060"/>
            <a:stretch/>
          </p:blipFill>
          <p:spPr>
            <a:xfrm>
              <a:off x="6960726" y="1181347"/>
              <a:ext cx="3320019" cy="390764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132690" y="5064304"/>
              <a:ext cx="497609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lang="en-GB" sz="2800" dirty="0"/>
                <a:t>https://github.com/wbif-bristol/</a:t>
              </a:r>
            </a:p>
            <a:p>
              <a:pPr marL="0" indent="0" algn="ctr">
                <a:buNone/>
              </a:pPr>
              <a:r>
                <a:rPr lang="en-GB" sz="2800" dirty="0" err="1"/>
                <a:t>CellProfiler</a:t>
              </a:r>
              <a:r>
                <a:rPr lang="en-GB" sz="2800" dirty="0"/>
                <a:t>-course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078067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>
            <a:grpSpLocks noChangeAspect="1"/>
          </p:cNvGrpSpPr>
          <p:nvPr/>
        </p:nvGrpSpPr>
        <p:grpSpPr>
          <a:xfrm>
            <a:off x="654743" y="2671265"/>
            <a:ext cx="3227819" cy="3240000"/>
            <a:chOff x="540776" y="2324894"/>
            <a:chExt cx="2869172" cy="2880000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776" y="2324894"/>
              <a:ext cx="2869172" cy="2880000"/>
            </a:xfrm>
            <a:prstGeom prst="rect">
              <a:avLst/>
            </a:prstGeom>
          </p:spPr>
        </p:pic>
        <p:cxnSp>
          <p:nvCxnSpPr>
            <p:cNvPr id="33" name="Straight Connector 32"/>
            <p:cNvCxnSpPr/>
            <p:nvPr/>
          </p:nvCxnSpPr>
          <p:spPr>
            <a:xfrm flipV="1">
              <a:off x="1685044" y="3331369"/>
              <a:ext cx="640000" cy="280988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>
            <a:grpSpLocks noChangeAspect="1"/>
          </p:cNvGrpSpPr>
          <p:nvPr/>
        </p:nvGrpSpPr>
        <p:grpSpPr>
          <a:xfrm>
            <a:off x="4579960" y="2692013"/>
            <a:ext cx="3227819" cy="3240000"/>
            <a:chOff x="4088792" y="2260600"/>
            <a:chExt cx="2869172" cy="2880000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8792" y="2260600"/>
              <a:ext cx="2869172" cy="2880000"/>
            </a:xfrm>
            <a:prstGeom prst="rect">
              <a:avLst/>
            </a:prstGeom>
          </p:spPr>
        </p:pic>
        <p:cxnSp>
          <p:nvCxnSpPr>
            <p:cNvPr id="36" name="Straight Connector 35"/>
            <p:cNvCxnSpPr/>
            <p:nvPr/>
          </p:nvCxnSpPr>
          <p:spPr>
            <a:xfrm flipV="1">
              <a:off x="5217689" y="3267076"/>
              <a:ext cx="640000" cy="28813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>
            <a:grpSpLocks noChangeAspect="1"/>
          </p:cNvGrpSpPr>
          <p:nvPr/>
        </p:nvGrpSpPr>
        <p:grpSpPr>
          <a:xfrm>
            <a:off x="8503675" y="2671265"/>
            <a:ext cx="3233909" cy="3240000"/>
            <a:chOff x="7974150" y="2221459"/>
            <a:chExt cx="2874586" cy="2880000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4150" y="2221459"/>
              <a:ext cx="2874586" cy="2880000"/>
            </a:xfrm>
            <a:prstGeom prst="rect">
              <a:avLst/>
            </a:prstGeom>
          </p:spPr>
        </p:pic>
        <p:cxnSp>
          <p:nvCxnSpPr>
            <p:cNvPr id="39" name="Straight Connector 38"/>
            <p:cNvCxnSpPr/>
            <p:nvPr/>
          </p:nvCxnSpPr>
          <p:spPr>
            <a:xfrm flipV="1">
              <a:off x="9097118" y="3245646"/>
              <a:ext cx="628650" cy="28813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194" y="2830657"/>
            <a:ext cx="3935032" cy="3214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131" y="2830657"/>
            <a:ext cx="3995998" cy="32145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445" y="2851300"/>
            <a:ext cx="3973828" cy="3170195"/>
          </a:xfrm>
          <a:prstGeom prst="rect">
            <a:avLst/>
          </a:prstGeom>
        </p:spPr>
      </p:pic>
      <p:pic>
        <p:nvPicPr>
          <p:cNvPr id="146" name="image13.png"/>
          <p:cNvPicPr/>
          <p:nvPr/>
        </p:nvPicPr>
        <p:blipFill>
          <a:blip r:embed="rId8"/>
          <a:stretch>
            <a:fillRect/>
          </a:stretch>
        </p:blipFill>
        <p:spPr>
          <a:xfrm>
            <a:off x="405446" y="1567323"/>
            <a:ext cx="3846858" cy="2880002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hape 149"/>
          <p:cNvSpPr/>
          <p:nvPr/>
        </p:nvSpPr>
        <p:spPr>
          <a:xfrm>
            <a:off x="838200" y="4312016"/>
            <a:ext cx="3200401" cy="2621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Oversampled</a:t>
            </a:r>
            <a:endParaRPr kern="0" dirty="0">
              <a:solidFill>
                <a:sysClr val="windowText" lastClr="000000"/>
              </a:solidFill>
              <a:ea typeface="Calibri"/>
              <a:cs typeface="Calibri"/>
              <a:sym typeface="Calibri"/>
            </a:endParaRPr>
          </a:p>
          <a:p>
            <a:pPr marL="304800" indent="-304800">
              <a:lnSpc>
                <a:spcPct val="90000"/>
              </a:lnSpc>
              <a:spcBef>
                <a:spcPts val="1000"/>
              </a:spcBef>
              <a:buClr>
                <a:srgbClr val="262626"/>
              </a:buClr>
              <a:buSzPct val="100000"/>
              <a:buFont typeface="Arial"/>
              <a:buChar char="•"/>
            </a:pPr>
            <a:r>
              <a:rPr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Not ‘bad’ but will take longer and cause more </a:t>
            </a:r>
            <a:r>
              <a:rPr sz="2400" kern="0" dirty="0" err="1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photodamage</a:t>
            </a:r>
            <a:r>
              <a:rPr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 to the sample</a:t>
            </a:r>
            <a:endParaRPr kern="0" dirty="0">
              <a:solidFill>
                <a:sysClr val="windowText" lastClr="000000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2417266" y="253416"/>
            <a:ext cx="7357468" cy="5999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9A1D2B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dirty="0">
                <a:sym typeface="Helvetica"/>
              </a:rPr>
              <a:t>Sampling an image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269557" y="1567323"/>
            <a:ext cx="3846858" cy="2880002"/>
            <a:chOff x="4321316" y="1567323"/>
            <a:chExt cx="3846858" cy="2880002"/>
          </a:xfrm>
        </p:grpSpPr>
        <p:pic>
          <p:nvPicPr>
            <p:cNvPr id="148" name="image15.png"/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4321316" y="1567323"/>
              <a:ext cx="3846858" cy="288000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" name="Oval 2"/>
            <p:cNvSpPr>
              <a:spLocks/>
            </p:cNvSpPr>
            <p:nvPr/>
          </p:nvSpPr>
          <p:spPr>
            <a:xfrm>
              <a:off x="7456069" y="2922722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21" name="Oval 20"/>
            <p:cNvSpPr>
              <a:spLocks/>
            </p:cNvSpPr>
            <p:nvPr/>
          </p:nvSpPr>
          <p:spPr>
            <a:xfrm>
              <a:off x="6792714" y="4099059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>
            <a:xfrm>
              <a:off x="6124595" y="2922722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>
            <a:xfrm>
              <a:off x="5451714" y="1755869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24" name="Oval 23"/>
            <p:cNvSpPr>
              <a:spLocks/>
            </p:cNvSpPr>
            <p:nvPr/>
          </p:nvSpPr>
          <p:spPr>
            <a:xfrm>
              <a:off x="4778515" y="2922722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89850" y="1240450"/>
            <a:ext cx="6569563" cy="306125"/>
            <a:chOff x="4824356" y="1240450"/>
            <a:chExt cx="6569563" cy="306125"/>
          </a:xfrm>
        </p:grpSpPr>
        <p:sp>
          <p:nvSpPr>
            <p:cNvPr id="152" name="Shape 152"/>
            <p:cNvSpPr/>
            <p:nvPr/>
          </p:nvSpPr>
          <p:spPr>
            <a:xfrm>
              <a:off x="4824356" y="1240450"/>
              <a:ext cx="2" cy="306125"/>
            </a:xfrm>
            <a:prstGeom prst="line">
              <a:avLst/>
            </a:prstGeom>
            <a:ln w="38100">
              <a:solidFill>
                <a:srgbClr val="FF0000"/>
              </a:solidFill>
              <a:miter/>
              <a:tailEnd type="triangle"/>
            </a:ln>
          </p:spPr>
          <p:txBody>
            <a:bodyPr lIns="0" tIns="0" rIns="0" bIns="0"/>
            <a:lstStyle/>
            <a:p>
              <a:pPr defTabSz="457200">
                <a:defRPr sz="1200"/>
              </a:pPr>
              <a:endParaRPr sz="1200" kern="0">
                <a:solidFill>
                  <a:sysClr val="windowText" lastClr="000000"/>
                </a:solidFill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53" name="Shape 153"/>
            <p:cNvSpPr/>
            <p:nvPr/>
          </p:nvSpPr>
          <p:spPr>
            <a:xfrm>
              <a:off x="5492477" y="1240450"/>
              <a:ext cx="2" cy="306125"/>
            </a:xfrm>
            <a:prstGeom prst="line">
              <a:avLst/>
            </a:prstGeom>
            <a:ln w="38100">
              <a:solidFill>
                <a:srgbClr val="FF0000"/>
              </a:solidFill>
              <a:miter/>
              <a:tailEnd type="triangle"/>
            </a:ln>
          </p:spPr>
          <p:txBody>
            <a:bodyPr lIns="0" tIns="0" rIns="0" bIns="0"/>
            <a:lstStyle/>
            <a:p>
              <a:pPr defTabSz="457200">
                <a:defRPr sz="1200"/>
              </a:pPr>
              <a:endParaRPr sz="1200" kern="0">
                <a:solidFill>
                  <a:sysClr val="windowText" lastClr="000000"/>
                </a:solidFill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54" name="Shape 154"/>
            <p:cNvSpPr/>
            <p:nvPr/>
          </p:nvSpPr>
          <p:spPr>
            <a:xfrm>
              <a:off x="6160595" y="1240450"/>
              <a:ext cx="2" cy="306125"/>
            </a:xfrm>
            <a:prstGeom prst="line">
              <a:avLst/>
            </a:prstGeom>
            <a:ln w="38100">
              <a:solidFill>
                <a:srgbClr val="FF0000"/>
              </a:solidFill>
              <a:miter/>
              <a:tailEnd type="triangle"/>
            </a:ln>
          </p:spPr>
          <p:txBody>
            <a:bodyPr lIns="0" tIns="0" rIns="0" bIns="0"/>
            <a:lstStyle/>
            <a:p>
              <a:pPr defTabSz="457200">
                <a:defRPr sz="1200"/>
              </a:pPr>
              <a:endParaRPr sz="1200" kern="0">
                <a:solidFill>
                  <a:sysClr val="windowText" lastClr="000000"/>
                </a:solidFill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55" name="Shape 155"/>
            <p:cNvSpPr/>
            <p:nvPr/>
          </p:nvSpPr>
          <p:spPr>
            <a:xfrm>
              <a:off x="6828714" y="1240450"/>
              <a:ext cx="2" cy="306125"/>
            </a:xfrm>
            <a:prstGeom prst="line">
              <a:avLst/>
            </a:prstGeom>
            <a:ln w="38100">
              <a:solidFill>
                <a:srgbClr val="FF0000"/>
              </a:solidFill>
              <a:miter/>
              <a:tailEnd type="triangle"/>
            </a:ln>
          </p:spPr>
          <p:txBody>
            <a:bodyPr lIns="0" tIns="0" rIns="0" bIns="0"/>
            <a:lstStyle/>
            <a:p>
              <a:pPr defTabSz="457200">
                <a:defRPr sz="1200"/>
              </a:pPr>
              <a:endParaRPr sz="1200" kern="0">
                <a:solidFill>
                  <a:sysClr val="windowText" lastClr="000000"/>
                </a:solidFill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56" name="Shape 156"/>
            <p:cNvSpPr/>
            <p:nvPr/>
          </p:nvSpPr>
          <p:spPr>
            <a:xfrm>
              <a:off x="7496832" y="1240450"/>
              <a:ext cx="2" cy="306125"/>
            </a:xfrm>
            <a:prstGeom prst="line">
              <a:avLst/>
            </a:prstGeom>
            <a:ln w="38100">
              <a:solidFill>
                <a:srgbClr val="FF0000"/>
              </a:solidFill>
              <a:miter/>
              <a:tailEnd type="triangle"/>
            </a:ln>
          </p:spPr>
          <p:txBody>
            <a:bodyPr lIns="0" tIns="0" rIns="0" bIns="0"/>
            <a:lstStyle/>
            <a:p>
              <a:pPr defTabSz="457200">
                <a:defRPr sz="1200"/>
              </a:pPr>
              <a:endParaRPr sz="1200" kern="0">
                <a:solidFill>
                  <a:sysClr val="windowText" lastClr="000000"/>
                </a:solidFill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57" name="Shape 157"/>
            <p:cNvSpPr/>
            <p:nvPr/>
          </p:nvSpPr>
          <p:spPr>
            <a:xfrm>
              <a:off x="8721443" y="1240450"/>
              <a:ext cx="2" cy="306125"/>
            </a:xfrm>
            <a:prstGeom prst="line">
              <a:avLst/>
            </a:prstGeom>
            <a:ln w="38100">
              <a:solidFill>
                <a:srgbClr val="FF0000"/>
              </a:solidFill>
              <a:miter/>
              <a:tailEnd type="triangle"/>
            </a:ln>
          </p:spPr>
          <p:txBody>
            <a:bodyPr lIns="0" tIns="0" rIns="0" bIns="0"/>
            <a:lstStyle/>
            <a:p>
              <a:pPr defTabSz="457200">
                <a:defRPr sz="1200"/>
              </a:pPr>
              <a:endParaRPr sz="1200" kern="0">
                <a:solidFill>
                  <a:sysClr val="windowText" lastClr="000000"/>
                </a:solidFill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58" name="Shape 158"/>
            <p:cNvSpPr/>
            <p:nvPr/>
          </p:nvSpPr>
          <p:spPr>
            <a:xfrm>
              <a:off x="10057682" y="1240450"/>
              <a:ext cx="2" cy="306125"/>
            </a:xfrm>
            <a:prstGeom prst="line">
              <a:avLst/>
            </a:prstGeom>
            <a:ln w="38100">
              <a:solidFill>
                <a:srgbClr val="FF0000"/>
              </a:solidFill>
              <a:miter/>
              <a:tailEnd type="triangle"/>
            </a:ln>
          </p:spPr>
          <p:txBody>
            <a:bodyPr lIns="0" tIns="0" rIns="0" bIns="0"/>
            <a:lstStyle/>
            <a:p>
              <a:pPr defTabSz="457200">
                <a:defRPr sz="1200"/>
              </a:pPr>
              <a:endParaRPr sz="1200" kern="0">
                <a:solidFill>
                  <a:sysClr val="windowText" lastClr="000000"/>
                </a:solidFill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59" name="Shape 159"/>
            <p:cNvSpPr/>
            <p:nvPr/>
          </p:nvSpPr>
          <p:spPr>
            <a:xfrm>
              <a:off x="11393917" y="1240450"/>
              <a:ext cx="2" cy="306125"/>
            </a:xfrm>
            <a:prstGeom prst="line">
              <a:avLst/>
            </a:prstGeom>
            <a:ln w="38100">
              <a:solidFill>
                <a:srgbClr val="FF0000"/>
              </a:solidFill>
              <a:miter/>
              <a:tailEnd type="triangle"/>
            </a:ln>
          </p:spPr>
          <p:txBody>
            <a:bodyPr lIns="0" tIns="0" rIns="0" bIns="0"/>
            <a:lstStyle/>
            <a:p>
              <a:pPr defTabSz="457200">
                <a:defRPr sz="1200"/>
              </a:pPr>
              <a:endParaRPr sz="1200" kern="0">
                <a:solidFill>
                  <a:sysClr val="windowText" lastClr="000000"/>
                </a:solidFill>
                <a:ea typeface="+mj-ea"/>
                <a:cs typeface="+mj-cs"/>
                <a:sym typeface="Helvetica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179948" y="1567323"/>
            <a:ext cx="3846860" cy="2880002"/>
            <a:chOff x="8197201" y="1567323"/>
            <a:chExt cx="3846860" cy="2880002"/>
          </a:xfrm>
        </p:grpSpPr>
        <p:pic>
          <p:nvPicPr>
            <p:cNvPr id="147" name="image14.png"/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8197201" y="1567323"/>
              <a:ext cx="3846860" cy="288000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5" name="Oval 24"/>
            <p:cNvSpPr>
              <a:spLocks/>
            </p:cNvSpPr>
            <p:nvPr/>
          </p:nvSpPr>
          <p:spPr>
            <a:xfrm>
              <a:off x="8657965" y="2924647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26" name="Oval 25"/>
            <p:cNvSpPr>
              <a:spLocks/>
            </p:cNvSpPr>
            <p:nvPr/>
          </p:nvSpPr>
          <p:spPr>
            <a:xfrm>
              <a:off x="10003372" y="2922722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  <p:sp>
          <p:nvSpPr>
            <p:cNvPr id="27" name="Oval 26"/>
            <p:cNvSpPr>
              <a:spLocks/>
            </p:cNvSpPr>
            <p:nvPr/>
          </p:nvSpPr>
          <p:spPr>
            <a:xfrm>
              <a:off x="11321917" y="2922722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kern="0">
                <a:solidFill>
                  <a:prstClr val="white"/>
                </a:solidFill>
                <a:sym typeface="Helvetica"/>
              </a:endParaRPr>
            </a:p>
          </p:txBody>
        </p:sp>
      </p:grpSp>
      <p:sp>
        <p:nvSpPr>
          <p:cNvPr id="150" name="Shape 150"/>
          <p:cNvSpPr/>
          <p:nvPr/>
        </p:nvSpPr>
        <p:spPr>
          <a:xfrm>
            <a:off x="4685057" y="4312016"/>
            <a:ext cx="3200402" cy="21562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defTabSz="832103">
              <a:lnSpc>
                <a:spcPct val="90000"/>
              </a:lnSpc>
              <a:spcBef>
                <a:spcPts val="900"/>
              </a:spcBef>
            </a:pPr>
            <a:r>
              <a:rPr sz="21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Nyquist sampled</a:t>
            </a:r>
            <a:endParaRPr kern="0" dirty="0">
              <a:solidFill>
                <a:sysClr val="windowText" lastClr="000000"/>
              </a:solidFill>
              <a:ea typeface="Calibri"/>
              <a:cs typeface="Calibri"/>
              <a:sym typeface="Calibri"/>
            </a:endParaRPr>
          </a:p>
          <a:p>
            <a:pPr marL="242696" indent="-242696" defTabSz="832103">
              <a:lnSpc>
                <a:spcPct val="90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Arial"/>
              <a:buChar char="•"/>
            </a:pPr>
            <a:r>
              <a:rPr sz="21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Minimum sampling rate to capture the signal</a:t>
            </a:r>
            <a:endParaRPr kern="0" dirty="0">
              <a:solidFill>
                <a:sysClr val="windowText" lastClr="000000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8957671" y="4312013"/>
            <a:ext cx="2826499" cy="1712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defTabSz="868680">
              <a:lnSpc>
                <a:spcPct val="90000"/>
              </a:lnSpc>
              <a:spcBef>
                <a:spcPts val="900"/>
              </a:spcBef>
            </a:pPr>
            <a:r>
              <a:rPr sz="22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Under sampled</a:t>
            </a:r>
            <a:endParaRPr kern="0" dirty="0">
              <a:solidFill>
                <a:sysClr val="windowText" lastClr="000000"/>
              </a:solidFill>
              <a:ea typeface="Calibri"/>
              <a:cs typeface="Calibri"/>
              <a:sym typeface="Calibri"/>
            </a:endParaRPr>
          </a:p>
          <a:p>
            <a:pPr marL="265430" indent="-265430" defTabSz="868680">
              <a:lnSpc>
                <a:spcPct val="90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Arial"/>
              <a:buChar char="•"/>
            </a:pPr>
            <a:r>
              <a:rPr sz="22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Aliasing</a:t>
            </a:r>
            <a:endParaRPr kern="0" dirty="0">
              <a:solidFill>
                <a:sysClr val="windowText" lastClr="000000"/>
              </a:solidFill>
              <a:ea typeface="Calibri"/>
              <a:cs typeface="Calibri"/>
              <a:sym typeface="Calibri"/>
            </a:endParaRPr>
          </a:p>
        </p:txBody>
      </p:sp>
      <p:grpSp>
        <p:nvGrpSpPr>
          <p:cNvPr id="41" name="Group 40"/>
          <p:cNvGrpSpPr>
            <a:grpSpLocks noChangeAspect="1"/>
          </p:cNvGrpSpPr>
          <p:nvPr/>
        </p:nvGrpSpPr>
        <p:grpSpPr>
          <a:xfrm>
            <a:off x="1794574" y="2931526"/>
            <a:ext cx="1077899" cy="1077899"/>
            <a:chOff x="538164" y="2327694"/>
            <a:chExt cx="2874397" cy="2874397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164" y="2327694"/>
              <a:ext cx="2874397" cy="2874397"/>
            </a:xfrm>
            <a:prstGeom prst="rect">
              <a:avLst/>
            </a:prstGeom>
          </p:spPr>
        </p:pic>
        <p:cxnSp>
          <p:nvCxnSpPr>
            <p:cNvPr id="43" name="Straight Connector 42"/>
            <p:cNvCxnSpPr/>
            <p:nvPr/>
          </p:nvCxnSpPr>
          <p:spPr>
            <a:xfrm flipV="1">
              <a:off x="1685044" y="3331369"/>
              <a:ext cx="640000" cy="280988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>
            <a:grpSpLocks noChangeAspect="1"/>
          </p:cNvGrpSpPr>
          <p:nvPr/>
        </p:nvGrpSpPr>
        <p:grpSpPr>
          <a:xfrm>
            <a:off x="5713412" y="2953188"/>
            <a:ext cx="1082151" cy="1076071"/>
            <a:chOff x="4080510" y="2265837"/>
            <a:chExt cx="2885736" cy="2869523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0510" y="2265837"/>
              <a:ext cx="2885736" cy="2869523"/>
            </a:xfrm>
            <a:prstGeom prst="rect">
              <a:avLst/>
            </a:prstGeom>
          </p:spPr>
        </p:pic>
        <p:cxnSp>
          <p:nvCxnSpPr>
            <p:cNvPr id="46" name="Straight Connector 45"/>
            <p:cNvCxnSpPr/>
            <p:nvPr/>
          </p:nvCxnSpPr>
          <p:spPr>
            <a:xfrm flipV="1">
              <a:off x="5217689" y="3267076"/>
              <a:ext cx="640000" cy="28813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>
            <a:grpSpLocks noChangeAspect="1"/>
          </p:cNvGrpSpPr>
          <p:nvPr/>
        </p:nvGrpSpPr>
        <p:grpSpPr>
          <a:xfrm>
            <a:off x="9645007" y="2931011"/>
            <a:ext cx="1078929" cy="1078929"/>
            <a:chOff x="7972871" y="2222886"/>
            <a:chExt cx="2877144" cy="2877144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2871" y="2222886"/>
              <a:ext cx="2877144" cy="2877144"/>
            </a:xfrm>
            <a:prstGeom prst="rect">
              <a:avLst/>
            </a:prstGeom>
          </p:spPr>
        </p:pic>
        <p:cxnSp>
          <p:nvCxnSpPr>
            <p:cNvPr id="49" name="Straight Connector 48"/>
            <p:cNvCxnSpPr/>
            <p:nvPr/>
          </p:nvCxnSpPr>
          <p:spPr>
            <a:xfrm flipV="1">
              <a:off x="9097118" y="3245646"/>
              <a:ext cx="628650" cy="28813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01150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1000" fill="hold"/>
                                        <p:tgtEl>
                                          <p:spTgt spid="14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0.025 L 0.00169 -0.16158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682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07407E-6 L -0.0039 -0.16158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" y="-807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07407E-6 L -0.00365 -0.17199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-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  <p:bldP spid="150" grpId="0" animBg="1"/>
      <p:bldP spid="15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/>
          </p:cNvSpPr>
          <p:nvPr>
            <p:ph idx="4294967295"/>
          </p:nvPr>
        </p:nvSpPr>
        <p:spPr>
          <a:xfrm>
            <a:off x="335360" y="1270450"/>
            <a:ext cx="11521280" cy="4855731"/>
          </a:xfrm>
          <a:prstGeom prst="rect">
            <a:avLst/>
          </a:prstGeom>
        </p:spPr>
        <p:txBody>
          <a:bodyPr/>
          <a:lstStyle/>
          <a:p>
            <a:pPr marL="330200" lvl="0" indent="-330200">
              <a:buClr>
                <a:srgbClr val="262626"/>
              </a:buClr>
              <a:defRPr sz="1800">
                <a:solidFill>
                  <a:srgbClr val="000000"/>
                </a:solidFill>
              </a:defRPr>
            </a:pPr>
            <a:r>
              <a:rPr sz="2600" dirty="0">
                <a:solidFill>
                  <a:srgbClr val="262626"/>
                </a:solidFill>
              </a:rPr>
              <a:t>Smaller features in image correspond to higher spatial frequencies </a:t>
            </a:r>
          </a:p>
          <a:p>
            <a:pPr marL="330200" lvl="0" indent="-330200">
              <a:buClr>
                <a:srgbClr val="262626"/>
              </a:buClr>
              <a:defRPr sz="1800">
                <a:solidFill>
                  <a:srgbClr val="000000"/>
                </a:solidFill>
              </a:defRPr>
            </a:pPr>
            <a:r>
              <a:rPr sz="2600" dirty="0">
                <a:solidFill>
                  <a:srgbClr val="262626"/>
                </a:solidFill>
              </a:rPr>
              <a:t>When setting pixel size (in confocal), important to sample image appropriately to avoid aliasing in image. </a:t>
            </a:r>
          </a:p>
          <a:p>
            <a:pPr marL="330200" lvl="0" indent="-330200">
              <a:buClr>
                <a:srgbClr val="262626"/>
              </a:buClr>
              <a:defRPr sz="1800">
                <a:solidFill>
                  <a:srgbClr val="000000"/>
                </a:solidFill>
              </a:defRPr>
            </a:pPr>
            <a:r>
              <a:rPr sz="2600" dirty="0">
                <a:solidFill>
                  <a:srgbClr val="262626"/>
                </a:solidFill>
              </a:rPr>
              <a:t>Rule of Thumb:</a:t>
            </a:r>
          </a:p>
        </p:txBody>
      </p:sp>
      <p:grpSp>
        <p:nvGrpSpPr>
          <p:cNvPr id="169" name="Group 169"/>
          <p:cNvGrpSpPr/>
          <p:nvPr/>
        </p:nvGrpSpPr>
        <p:grpSpPr>
          <a:xfrm>
            <a:off x="3387269" y="3292212"/>
            <a:ext cx="4978406" cy="703466"/>
            <a:chOff x="-1" y="-1"/>
            <a:chExt cx="4978404" cy="703465"/>
          </a:xfrm>
        </p:grpSpPr>
        <p:sp>
          <p:nvSpPr>
            <p:cNvPr id="167" name="Shape 167"/>
            <p:cNvSpPr/>
            <p:nvPr/>
          </p:nvSpPr>
          <p:spPr>
            <a:xfrm>
              <a:off x="-2" y="-2"/>
              <a:ext cx="4978406" cy="703466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 kern="0">
                <a:solidFill>
                  <a:sysClr val="windowText" lastClr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Shape 168"/>
            <p:cNvSpPr/>
            <p:nvPr/>
          </p:nvSpPr>
          <p:spPr>
            <a:xfrm>
              <a:off x="-2" y="-2"/>
              <a:ext cx="4978406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kern="0">
                  <a:solidFill>
                    <a:sysClr val="windowText" lastClr="000000"/>
                  </a:solidFill>
                </a:rPr>
                <a:t> </a:t>
              </a:r>
            </a:p>
          </p:txBody>
        </p:sp>
      </p:grpSp>
      <p:sp>
        <p:nvSpPr>
          <p:cNvPr id="170" name="Shape 170"/>
          <p:cNvSpPr/>
          <p:nvPr/>
        </p:nvSpPr>
        <p:spPr>
          <a:xfrm>
            <a:off x="335360" y="4412748"/>
            <a:ext cx="10515601" cy="183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289560" indent="-289560" defTabSz="868680">
              <a:lnSpc>
                <a:spcPct val="81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Arial"/>
              <a:buChar char="•"/>
            </a:pPr>
            <a:r>
              <a:rPr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Not always possible due to photobleaching etc. </a:t>
            </a:r>
            <a:endParaRPr kern="0" dirty="0">
              <a:solidFill>
                <a:sysClr val="windowText" lastClr="000000"/>
              </a:solidFill>
              <a:ea typeface="Calibri"/>
              <a:cs typeface="Calibri"/>
              <a:sym typeface="Calibri"/>
            </a:endParaRPr>
          </a:p>
          <a:p>
            <a:pPr marL="289560" indent="-289560" defTabSz="868680">
              <a:lnSpc>
                <a:spcPct val="81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Arial"/>
              <a:buChar char="•"/>
            </a:pPr>
            <a:r>
              <a:rPr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Need to be aware of roughly the smallest feature you are interested in.</a:t>
            </a:r>
            <a:endParaRPr kern="0" dirty="0">
              <a:solidFill>
                <a:sysClr val="windowText" lastClr="000000"/>
              </a:solidFill>
              <a:ea typeface="Calibri"/>
              <a:cs typeface="Calibri"/>
              <a:sym typeface="Calibri"/>
            </a:endParaRPr>
          </a:p>
          <a:p>
            <a:pPr marL="289560" indent="-289560" defTabSz="868680">
              <a:lnSpc>
                <a:spcPct val="81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Arial"/>
              <a:buChar char="•"/>
            </a:pPr>
            <a:r>
              <a:rPr sz="2400" kern="0" dirty="0">
                <a:solidFill>
                  <a:sysClr val="windowText" lastClr="000000"/>
                </a:solidFill>
                <a:ea typeface="Calibri"/>
                <a:cs typeface="Calibri"/>
                <a:sym typeface="Calibri"/>
                <a:hlinkClick r:id="rId4"/>
              </a:rPr>
              <a:t>http://svi.nl/NyquistRate</a:t>
            </a:r>
            <a:r>
              <a:rPr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 - lots of information on Nyquist sampling + Nyquist calculator! </a:t>
            </a:r>
            <a:r>
              <a:rPr sz="2400" kern="0" dirty="0">
                <a:solidFill>
                  <a:sysClr val="windowText" lastClr="000000"/>
                </a:solidFill>
                <a:ea typeface="Calibri"/>
                <a:cs typeface="Calibri"/>
                <a:sym typeface="Calibri"/>
                <a:hlinkClick r:id="rId5"/>
              </a:rPr>
              <a:t>http://svi.nl/NyquistCalculator</a:t>
            </a:r>
            <a:r>
              <a:rPr sz="2400" kern="0" dirty="0">
                <a:solidFill>
                  <a:srgbClr val="262626"/>
                </a:solidFill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Sampling an image</a:t>
            </a:r>
          </a:p>
        </p:txBody>
      </p:sp>
    </p:spTree>
    <p:extLst>
      <p:ext uri="{BB962C8B-B14F-4D97-AF65-F5344CB8AC3E}">
        <p14:creationId xmlns:p14="http://schemas.microsoft.com/office/powerpoint/2010/main" val="274815628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University of Bristol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descreen-presentation-template.ppt [Compatibility Mode]" id="{015D3FAC-8A05-4D96-B86A-FAF1F2B83C04}" vid="{E95CFD32-1F5A-4942-BB4C-571E14057853}"/>
    </a:ext>
  </a:extLst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University of Bristol template</Template>
  <TotalTime>13835</TotalTime>
  <Words>3489</Words>
  <Application>Microsoft Office PowerPoint</Application>
  <PresentationFormat>Widescreen</PresentationFormat>
  <Paragraphs>1257</Paragraphs>
  <Slides>75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2" baseType="lpstr">
      <vt:lpstr>Arial</vt:lpstr>
      <vt:lpstr>Avenir Roman</vt:lpstr>
      <vt:lpstr>Calibri</vt:lpstr>
      <vt:lpstr>Cambria Math</vt:lpstr>
      <vt:lpstr>Helvetica</vt:lpstr>
      <vt:lpstr>Wingdings</vt:lpstr>
      <vt:lpstr>1_University of Bristol template</vt:lpstr>
      <vt:lpstr>ImageJ/FIJI image processing basics</vt:lpstr>
      <vt:lpstr>Overview</vt:lpstr>
      <vt:lpstr>Overview</vt:lpstr>
      <vt:lpstr>PowerPoint Presentation</vt:lpstr>
      <vt:lpstr>PowerPoint Presentation</vt:lpstr>
      <vt:lpstr>PowerPoint Presentation</vt:lpstr>
      <vt:lpstr>Bit Depth and digital images</vt:lpstr>
      <vt:lpstr>PowerPoint Presentation</vt:lpstr>
      <vt:lpstr>Sampling an image</vt:lpstr>
      <vt:lpstr>Image Processing</vt:lpstr>
      <vt:lpstr>File Types</vt:lpstr>
      <vt:lpstr>Image Types</vt:lpstr>
      <vt:lpstr>Histograms &amp; Thresholds</vt:lpstr>
      <vt:lpstr>Binary Images</vt:lpstr>
      <vt:lpstr>Filtering Images</vt:lpstr>
      <vt:lpstr>Filtering Images</vt:lpstr>
      <vt:lpstr>Filtering images</vt:lpstr>
      <vt:lpstr>PowerPoint Presentation</vt:lpstr>
      <vt:lpstr>ImageJ/Fiji interface</vt:lpstr>
      <vt:lpstr>Loading images</vt:lpstr>
      <vt:lpstr>Loading images</vt:lpstr>
      <vt:lpstr>Loading images</vt:lpstr>
      <vt:lpstr>Image metadata</vt:lpstr>
      <vt:lpstr>Saving images</vt:lpstr>
      <vt:lpstr>Image navigation</vt:lpstr>
      <vt:lpstr>Worksheet – section 1</vt:lpstr>
      <vt:lpstr>Worksheet – section 1</vt:lpstr>
      <vt:lpstr>Image navigation</vt:lpstr>
      <vt:lpstr>Image navigation</vt:lpstr>
      <vt:lpstr>Brightness and contrast</vt:lpstr>
      <vt:lpstr>Lookup table (LUT)</vt:lpstr>
      <vt:lpstr>Worksheet – section 2</vt:lpstr>
      <vt:lpstr>Worksheet – section 2</vt:lpstr>
      <vt:lpstr>Stack manipulation</vt:lpstr>
      <vt:lpstr>Stack manipulation</vt:lpstr>
      <vt:lpstr>Intensity projections</vt:lpstr>
      <vt:lpstr>Worksheet – section 3</vt:lpstr>
      <vt:lpstr>Worksheet – section 3</vt:lpstr>
      <vt:lpstr>Background subtraction</vt:lpstr>
      <vt:lpstr>Background subtraction</vt:lpstr>
      <vt:lpstr>Image calculator</vt:lpstr>
      <vt:lpstr>Worksheet – section 4</vt:lpstr>
      <vt:lpstr>Worksheet – section 4</vt:lpstr>
      <vt:lpstr>Selecting regions</vt:lpstr>
      <vt:lpstr>Selecting regions</vt:lpstr>
      <vt:lpstr>Making measurements</vt:lpstr>
      <vt:lpstr>Results table</vt:lpstr>
      <vt:lpstr>Linear intensity profile</vt:lpstr>
      <vt:lpstr>Region Of Interest (ROI) manager</vt:lpstr>
      <vt:lpstr>Worksheet – section 5</vt:lpstr>
      <vt:lpstr>Worksheet – section 5</vt:lpstr>
      <vt:lpstr>Image filtering</vt:lpstr>
      <vt:lpstr>Image filtering</vt:lpstr>
      <vt:lpstr>Worksheet – section 6</vt:lpstr>
      <vt:lpstr>Worksheet – section 6</vt:lpstr>
      <vt:lpstr>Intensity thresholding</vt:lpstr>
      <vt:lpstr>Intensity thresholding</vt:lpstr>
      <vt:lpstr>Intensity thresholding</vt:lpstr>
      <vt:lpstr>Worksheet – section 7</vt:lpstr>
      <vt:lpstr>Worksheet – section 7</vt:lpstr>
      <vt:lpstr>Binary operations</vt:lpstr>
      <vt:lpstr>Watershed segmentation</vt:lpstr>
      <vt:lpstr>Worksheet – section 8</vt:lpstr>
      <vt:lpstr>Worksheet – section 8</vt:lpstr>
      <vt:lpstr>Analyse particles</vt:lpstr>
      <vt:lpstr>Worksheet – section 9</vt:lpstr>
      <vt:lpstr>Worksheet – section 9</vt:lpstr>
      <vt:lpstr>Plotting data</vt:lpstr>
      <vt:lpstr>Fitting data</vt:lpstr>
      <vt:lpstr>Worksheet – section 10</vt:lpstr>
      <vt:lpstr>Worksheet – section 10</vt:lpstr>
      <vt:lpstr>Installing plugins</vt:lpstr>
      <vt:lpstr>Macro recording</vt:lpstr>
      <vt:lpstr>“Batching” Macros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ImageJ/FIJI image processing basics</dc:title>
  <dc:creator>SJ Cross</dc:creator>
  <cp:lastModifiedBy>Stephen Cross</cp:lastModifiedBy>
  <cp:revision>383</cp:revision>
  <dcterms:modified xsi:type="dcterms:W3CDTF">2020-05-13T06:34:04Z</dcterms:modified>
</cp:coreProperties>
</file>